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466" r:id="rId1"/>
  </p:sldMasterIdLst>
  <p:notesMasterIdLst>
    <p:notesMasterId r:id="rId31"/>
  </p:notesMasterIdLst>
  <p:handoutMasterIdLst>
    <p:handoutMasterId r:id="rId32"/>
  </p:handoutMasterIdLst>
  <p:sldIdLst>
    <p:sldId id="364" r:id="rId2"/>
    <p:sldId id="409" r:id="rId3"/>
    <p:sldId id="381" r:id="rId4"/>
    <p:sldId id="383" r:id="rId5"/>
    <p:sldId id="384" r:id="rId6"/>
    <p:sldId id="385" r:id="rId7"/>
    <p:sldId id="388" r:id="rId8"/>
    <p:sldId id="387" r:id="rId9"/>
    <p:sldId id="386" r:id="rId10"/>
    <p:sldId id="389" r:id="rId11"/>
    <p:sldId id="391" r:id="rId12"/>
    <p:sldId id="392" r:id="rId13"/>
    <p:sldId id="395" r:id="rId14"/>
    <p:sldId id="396" r:id="rId15"/>
    <p:sldId id="397" r:id="rId16"/>
    <p:sldId id="393" r:id="rId17"/>
    <p:sldId id="398" r:id="rId18"/>
    <p:sldId id="399" r:id="rId19"/>
    <p:sldId id="400" r:id="rId20"/>
    <p:sldId id="401" r:id="rId21"/>
    <p:sldId id="402" r:id="rId22"/>
    <p:sldId id="406" r:id="rId23"/>
    <p:sldId id="394" r:id="rId24"/>
    <p:sldId id="403" r:id="rId25"/>
    <p:sldId id="404" r:id="rId26"/>
    <p:sldId id="407" r:id="rId27"/>
    <p:sldId id="408" r:id="rId28"/>
    <p:sldId id="410" r:id="rId29"/>
    <p:sldId id="411" r:id="rId30"/>
  </p:sldIdLst>
  <p:sldSz cx="27432000" cy="6858000"/>
  <p:notesSz cx="68580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2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2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2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2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86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F3F3"/>
    <a:srgbClr val="A6A6A6"/>
    <a:srgbClr val="FEBF22"/>
    <a:srgbClr val="CAE7F7"/>
    <a:srgbClr val="B9CDE5"/>
    <a:srgbClr val="FFD521"/>
    <a:srgbClr val="1E1C11"/>
    <a:srgbClr val="C3D69B"/>
    <a:srgbClr val="F1ED63"/>
    <a:srgbClr val="EFDE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032" autoAdjust="0"/>
    <p:restoredTop sz="86015" autoAdjust="0"/>
  </p:normalViewPr>
  <p:slideViewPr>
    <p:cSldViewPr>
      <p:cViewPr>
        <p:scale>
          <a:sx n="50" d="100"/>
          <a:sy n="50" d="100"/>
        </p:scale>
        <p:origin x="-680" y="-976"/>
      </p:cViewPr>
      <p:guideLst>
        <p:guide orient="horz" pos="2160"/>
        <p:guide pos="86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25" d="100"/>
        <a:sy n="125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notesMaster" Target="notesMasters/notesMaster1.xml"/><Relationship Id="rId32" Type="http://schemas.openxmlformats.org/officeDocument/2006/relationships/handoutMaster" Target="handoutMasters/handoutMaster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interSettings" Target="printerSettings/printerSettings1.bin"/><Relationship Id="rId34" Type="http://schemas.openxmlformats.org/officeDocument/2006/relationships/presProps" Target="presProps.xml"/><Relationship Id="rId35" Type="http://schemas.openxmlformats.org/officeDocument/2006/relationships/viewProps" Target="viewProps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35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88412D8-060F-47F7-8912-5BFE43A7677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9404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D19F79-05AC-4795-8FBB-300FCAE0CE30}" type="datetimeFigureOut">
              <a:rPr lang="en-US" smtClean="0"/>
              <a:t>4/9/18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-2844800" y="1162050"/>
            <a:ext cx="125476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73575"/>
            <a:ext cx="548640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2971800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675"/>
            <a:ext cx="2971800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C3CC9B-3B19-4434-AD43-2C81E939A4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2312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C3CC9B-3B19-4434-AD43-2C81E939A47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6811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Addition to</a:t>
            </a:r>
            <a:r>
              <a:rPr lang="en-US" baseline="0" dirty="0" smtClean="0"/>
              <a:t> an existing hospital, </a:t>
            </a:r>
            <a:r>
              <a:rPr lang="en-US" dirty="0" smtClean="0"/>
              <a:t>4 levels</a:t>
            </a:r>
          </a:p>
          <a:p>
            <a:r>
              <a:rPr lang="en-US" dirty="0" smtClean="0"/>
              <a:t>Joint Occupancy/active hospital</a:t>
            </a:r>
          </a:p>
          <a:p>
            <a:r>
              <a:rPr lang="en-US" dirty="0" smtClean="0"/>
              <a:t>Encompasses existing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C3CC9B-3B19-4434-AD43-2C81E939A47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6811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Addition to</a:t>
            </a:r>
            <a:r>
              <a:rPr lang="en-US" baseline="0" dirty="0" smtClean="0"/>
              <a:t> an existing hospital, </a:t>
            </a:r>
            <a:r>
              <a:rPr lang="en-US" dirty="0" smtClean="0"/>
              <a:t>4 levels</a:t>
            </a:r>
          </a:p>
          <a:p>
            <a:r>
              <a:rPr lang="en-US" dirty="0" smtClean="0"/>
              <a:t>Joint Occupancy/active hospital</a:t>
            </a:r>
          </a:p>
          <a:p>
            <a:r>
              <a:rPr lang="en-US" dirty="0" smtClean="0"/>
              <a:t>Encompasses existing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C3CC9B-3B19-4434-AD43-2C81E939A47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68119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Addition to</a:t>
            </a:r>
            <a:r>
              <a:rPr lang="en-US" baseline="0" dirty="0" smtClean="0"/>
              <a:t> an existing hospital, </a:t>
            </a:r>
            <a:r>
              <a:rPr lang="en-US" dirty="0" smtClean="0"/>
              <a:t>4 levels</a:t>
            </a:r>
          </a:p>
          <a:p>
            <a:r>
              <a:rPr lang="en-US" dirty="0" smtClean="0"/>
              <a:t>Joint Occupancy/active hospital</a:t>
            </a:r>
          </a:p>
          <a:p>
            <a:r>
              <a:rPr lang="en-US" dirty="0" smtClean="0"/>
              <a:t>Encompasses existing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C3CC9B-3B19-4434-AD43-2C81E939A47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68119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Addition to</a:t>
            </a:r>
            <a:r>
              <a:rPr lang="en-US" baseline="0" dirty="0" smtClean="0"/>
              <a:t> an existing hospital, </a:t>
            </a:r>
            <a:r>
              <a:rPr lang="en-US" dirty="0" smtClean="0"/>
              <a:t>4 levels</a:t>
            </a:r>
          </a:p>
          <a:p>
            <a:r>
              <a:rPr lang="en-US" dirty="0" smtClean="0"/>
              <a:t>Joint Occupancy/active hospital</a:t>
            </a:r>
          </a:p>
          <a:p>
            <a:r>
              <a:rPr lang="en-US" dirty="0" smtClean="0"/>
              <a:t>Encompasses existing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C3CC9B-3B19-4434-AD43-2C81E939A47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68119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Addition to</a:t>
            </a:r>
            <a:r>
              <a:rPr lang="en-US" baseline="0" dirty="0" smtClean="0"/>
              <a:t> an existing hospital, </a:t>
            </a:r>
            <a:r>
              <a:rPr lang="en-US" dirty="0" smtClean="0"/>
              <a:t>4 levels</a:t>
            </a:r>
          </a:p>
          <a:p>
            <a:r>
              <a:rPr lang="en-US" dirty="0" smtClean="0"/>
              <a:t>Joint Occupancy/active hospital</a:t>
            </a:r>
          </a:p>
          <a:p>
            <a:r>
              <a:rPr lang="en-US" dirty="0" smtClean="0"/>
              <a:t>Encompasses existing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C3CC9B-3B19-4434-AD43-2C81E939A47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68119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Footings</a:t>
            </a:r>
            <a:r>
              <a:rPr lang="en-US" baseline="0" dirty="0" smtClean="0"/>
              <a:t> vary in size</a:t>
            </a:r>
          </a:p>
          <a:p>
            <a:r>
              <a:rPr lang="en-US" baseline="0" dirty="0" smtClean="0"/>
              <a:t>Only 2 footings per truck delivery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C3CC9B-3B19-4434-AD43-2C81E939A47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68119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Addition to</a:t>
            </a:r>
            <a:r>
              <a:rPr lang="en-US" baseline="0" dirty="0" smtClean="0"/>
              <a:t> an existing hospital, </a:t>
            </a:r>
            <a:r>
              <a:rPr lang="en-US" dirty="0" smtClean="0"/>
              <a:t>4 levels</a:t>
            </a:r>
          </a:p>
          <a:p>
            <a:r>
              <a:rPr lang="en-US" dirty="0" smtClean="0"/>
              <a:t>Joint Occupancy/active hospital</a:t>
            </a:r>
          </a:p>
          <a:p>
            <a:r>
              <a:rPr lang="en-US" dirty="0" smtClean="0"/>
              <a:t>Encompasses existing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C3CC9B-3B19-4434-AD43-2C81E939A47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68119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Addition to</a:t>
            </a:r>
            <a:r>
              <a:rPr lang="en-US" baseline="0" dirty="0" smtClean="0"/>
              <a:t> an existing hospital, </a:t>
            </a:r>
            <a:r>
              <a:rPr lang="en-US" dirty="0" smtClean="0"/>
              <a:t>4 levels</a:t>
            </a:r>
          </a:p>
          <a:p>
            <a:r>
              <a:rPr lang="en-US" dirty="0" smtClean="0"/>
              <a:t>Joint Occupancy/active hospital</a:t>
            </a:r>
          </a:p>
          <a:p>
            <a:r>
              <a:rPr lang="en-US" dirty="0" smtClean="0"/>
              <a:t>Encompasses existing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C3CC9B-3B19-4434-AD43-2C81E939A47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68119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Addition to</a:t>
            </a:r>
            <a:r>
              <a:rPr lang="en-US" baseline="0" dirty="0" smtClean="0"/>
              <a:t> an existing hospital, </a:t>
            </a:r>
            <a:r>
              <a:rPr lang="en-US" dirty="0" smtClean="0"/>
              <a:t>4 levels</a:t>
            </a:r>
          </a:p>
          <a:p>
            <a:r>
              <a:rPr lang="en-US" dirty="0" smtClean="0"/>
              <a:t>Joint Occupancy/active hospital</a:t>
            </a:r>
          </a:p>
          <a:p>
            <a:r>
              <a:rPr lang="en-US" dirty="0" smtClean="0"/>
              <a:t>Encompasses existing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C3CC9B-3B19-4434-AD43-2C81E939A47F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68119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Addition to</a:t>
            </a:r>
            <a:r>
              <a:rPr lang="en-US" baseline="0" dirty="0" smtClean="0"/>
              <a:t> an existing hospital, </a:t>
            </a:r>
            <a:r>
              <a:rPr lang="en-US" dirty="0" smtClean="0"/>
              <a:t>4 levels</a:t>
            </a:r>
          </a:p>
          <a:p>
            <a:r>
              <a:rPr lang="en-US" dirty="0" smtClean="0"/>
              <a:t>Joint Occupancy/active hospital</a:t>
            </a:r>
          </a:p>
          <a:p>
            <a:r>
              <a:rPr lang="en-US" dirty="0" smtClean="0"/>
              <a:t>Encompasses existing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C3CC9B-3B19-4434-AD43-2C81E939A47F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6811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C3CC9B-3B19-4434-AD43-2C81E939A47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68119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Addition to</a:t>
            </a:r>
            <a:r>
              <a:rPr lang="en-US" baseline="0" dirty="0" smtClean="0"/>
              <a:t> an existing hospital, </a:t>
            </a:r>
            <a:r>
              <a:rPr lang="en-US" dirty="0" smtClean="0"/>
              <a:t>4 levels</a:t>
            </a:r>
          </a:p>
          <a:p>
            <a:r>
              <a:rPr lang="en-US" dirty="0" smtClean="0"/>
              <a:t>Joint Occupancy/active hospital</a:t>
            </a:r>
          </a:p>
          <a:p>
            <a:r>
              <a:rPr lang="en-US" dirty="0" smtClean="0"/>
              <a:t>Encompasses existing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C3CC9B-3B19-4434-AD43-2C81E939A47F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68119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Addition to</a:t>
            </a:r>
            <a:r>
              <a:rPr lang="en-US" baseline="0" dirty="0" smtClean="0"/>
              <a:t> an existing hospital, </a:t>
            </a:r>
            <a:r>
              <a:rPr lang="en-US" dirty="0" smtClean="0"/>
              <a:t>4 levels</a:t>
            </a:r>
          </a:p>
          <a:p>
            <a:r>
              <a:rPr lang="en-US" dirty="0" smtClean="0"/>
              <a:t>Joint Occupancy/active hospital</a:t>
            </a:r>
          </a:p>
          <a:p>
            <a:r>
              <a:rPr lang="en-US" dirty="0" smtClean="0"/>
              <a:t>Encompasses existing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C3CC9B-3B19-4434-AD43-2C81E939A47F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68119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Footings</a:t>
            </a:r>
            <a:r>
              <a:rPr lang="en-US" baseline="0" dirty="0" smtClean="0"/>
              <a:t> vary in size</a:t>
            </a:r>
          </a:p>
          <a:p>
            <a:r>
              <a:rPr lang="en-US" baseline="0" dirty="0" smtClean="0"/>
              <a:t>Only 2 footings per truck delivery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C3CC9B-3B19-4434-AD43-2C81E939A47F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68119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Addition to</a:t>
            </a:r>
            <a:r>
              <a:rPr lang="en-US" baseline="0" dirty="0" smtClean="0"/>
              <a:t> an existing hospital, </a:t>
            </a:r>
            <a:r>
              <a:rPr lang="en-US" dirty="0" smtClean="0"/>
              <a:t>4 levels</a:t>
            </a:r>
          </a:p>
          <a:p>
            <a:r>
              <a:rPr lang="en-US" dirty="0" smtClean="0"/>
              <a:t>Joint Occupancy/active hospital</a:t>
            </a:r>
          </a:p>
          <a:p>
            <a:r>
              <a:rPr lang="en-US" dirty="0" smtClean="0"/>
              <a:t>Encompasses existing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C3CC9B-3B19-4434-AD43-2C81E939A47F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68119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Addition to</a:t>
            </a:r>
            <a:r>
              <a:rPr lang="en-US" baseline="0" dirty="0" smtClean="0"/>
              <a:t> an existing hospital, </a:t>
            </a:r>
            <a:r>
              <a:rPr lang="en-US" dirty="0" smtClean="0"/>
              <a:t>4 levels</a:t>
            </a:r>
          </a:p>
          <a:p>
            <a:r>
              <a:rPr lang="en-US" dirty="0" smtClean="0"/>
              <a:t>Joint Occupancy/active hospital</a:t>
            </a:r>
          </a:p>
          <a:p>
            <a:r>
              <a:rPr lang="en-US" dirty="0" smtClean="0"/>
              <a:t>Encompasses existing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C3CC9B-3B19-4434-AD43-2C81E939A47F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68119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Addition to</a:t>
            </a:r>
            <a:r>
              <a:rPr lang="en-US" baseline="0" dirty="0" smtClean="0"/>
              <a:t> an existing hospital, </a:t>
            </a:r>
            <a:r>
              <a:rPr lang="en-US" dirty="0" smtClean="0"/>
              <a:t>4 levels</a:t>
            </a:r>
          </a:p>
          <a:p>
            <a:r>
              <a:rPr lang="en-US" dirty="0" smtClean="0"/>
              <a:t>Joint Occupancy/active hospital</a:t>
            </a:r>
          </a:p>
          <a:p>
            <a:r>
              <a:rPr lang="en-US" dirty="0" smtClean="0"/>
              <a:t>Encompasses existing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C3CC9B-3B19-4434-AD43-2C81E939A47F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68119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Addition to</a:t>
            </a:r>
            <a:r>
              <a:rPr lang="en-US" baseline="0" dirty="0" smtClean="0"/>
              <a:t> an existing hospital, </a:t>
            </a:r>
            <a:r>
              <a:rPr lang="en-US" dirty="0" smtClean="0"/>
              <a:t>4 levels</a:t>
            </a:r>
          </a:p>
          <a:p>
            <a:r>
              <a:rPr lang="en-US" dirty="0" smtClean="0"/>
              <a:t>Joint Occupancy/active hospital</a:t>
            </a:r>
          </a:p>
          <a:p>
            <a:r>
              <a:rPr lang="en-US" dirty="0" smtClean="0"/>
              <a:t>Encompasses existing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C3CC9B-3B19-4434-AD43-2C81E939A47F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68119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Addition to</a:t>
            </a:r>
            <a:r>
              <a:rPr lang="en-US" baseline="0" dirty="0" smtClean="0"/>
              <a:t> an existing hospital, </a:t>
            </a:r>
            <a:r>
              <a:rPr lang="en-US" dirty="0" smtClean="0"/>
              <a:t>4 levels</a:t>
            </a:r>
          </a:p>
          <a:p>
            <a:r>
              <a:rPr lang="en-US" dirty="0" smtClean="0"/>
              <a:t>Joint Occupancy/active hospital</a:t>
            </a:r>
          </a:p>
          <a:p>
            <a:r>
              <a:rPr lang="en-US" dirty="0" smtClean="0"/>
              <a:t>Encompasses existing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C3CC9B-3B19-4434-AD43-2C81E939A47F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68119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Addition to</a:t>
            </a:r>
            <a:r>
              <a:rPr lang="en-US" baseline="0" dirty="0" smtClean="0"/>
              <a:t> an existing hospital, </a:t>
            </a:r>
            <a:r>
              <a:rPr lang="en-US" dirty="0" smtClean="0"/>
              <a:t>4 levels</a:t>
            </a:r>
          </a:p>
          <a:p>
            <a:r>
              <a:rPr lang="en-US" dirty="0" smtClean="0"/>
              <a:t>Joint Occupancy/active hospital</a:t>
            </a:r>
          </a:p>
          <a:p>
            <a:r>
              <a:rPr lang="en-US" dirty="0" smtClean="0"/>
              <a:t>Encompasses existing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C3CC9B-3B19-4434-AD43-2C81E939A47F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68119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Addition to</a:t>
            </a:r>
            <a:r>
              <a:rPr lang="en-US" baseline="0" dirty="0" smtClean="0"/>
              <a:t> an existing hospital, </a:t>
            </a:r>
            <a:r>
              <a:rPr lang="en-US" dirty="0" smtClean="0"/>
              <a:t>4 levels</a:t>
            </a:r>
          </a:p>
          <a:p>
            <a:r>
              <a:rPr lang="en-US" dirty="0" smtClean="0"/>
              <a:t>Joint Occupancy/active hospital</a:t>
            </a:r>
          </a:p>
          <a:p>
            <a:r>
              <a:rPr lang="en-US" dirty="0" smtClean="0"/>
              <a:t>Encompasses existing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C3CC9B-3B19-4434-AD43-2C81E939A47F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6811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Addition to</a:t>
            </a:r>
            <a:r>
              <a:rPr lang="en-US" baseline="0" dirty="0" smtClean="0"/>
              <a:t> an existing hospital, </a:t>
            </a:r>
            <a:r>
              <a:rPr lang="en-US" dirty="0" smtClean="0"/>
              <a:t>4 levels</a:t>
            </a:r>
          </a:p>
          <a:p>
            <a:r>
              <a:rPr lang="en-US" dirty="0" smtClean="0"/>
              <a:t>Joint Occupancy/active hospital</a:t>
            </a:r>
          </a:p>
          <a:p>
            <a:r>
              <a:rPr lang="en-US" dirty="0" smtClean="0"/>
              <a:t>Encompasses existing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C3CC9B-3B19-4434-AD43-2C81E939A47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6811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Addition to</a:t>
            </a:r>
            <a:r>
              <a:rPr lang="en-US" baseline="0" dirty="0" smtClean="0"/>
              <a:t> an existing hospital, </a:t>
            </a:r>
            <a:r>
              <a:rPr lang="en-US" dirty="0" smtClean="0"/>
              <a:t>4 levels</a:t>
            </a:r>
          </a:p>
          <a:p>
            <a:r>
              <a:rPr lang="en-US" dirty="0" smtClean="0"/>
              <a:t>Joint Occupancy/active hospital</a:t>
            </a:r>
          </a:p>
          <a:p>
            <a:r>
              <a:rPr lang="en-US" dirty="0" smtClean="0"/>
              <a:t>Encompasses existing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C3CC9B-3B19-4434-AD43-2C81E939A47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6811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Addition to</a:t>
            </a:r>
            <a:r>
              <a:rPr lang="en-US" baseline="0" dirty="0" smtClean="0"/>
              <a:t> an existing hospital, </a:t>
            </a:r>
            <a:r>
              <a:rPr lang="en-US" dirty="0" smtClean="0"/>
              <a:t>4 levels</a:t>
            </a:r>
          </a:p>
          <a:p>
            <a:r>
              <a:rPr lang="en-US" dirty="0" smtClean="0"/>
              <a:t>Joint Occupancy/active hospital</a:t>
            </a:r>
          </a:p>
          <a:p>
            <a:r>
              <a:rPr lang="en-US" dirty="0" smtClean="0"/>
              <a:t>Encompasses existing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C3CC9B-3B19-4434-AD43-2C81E939A47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6811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Addition to</a:t>
            </a:r>
            <a:r>
              <a:rPr lang="en-US" baseline="0" dirty="0" smtClean="0"/>
              <a:t> an existing hospital, </a:t>
            </a:r>
            <a:r>
              <a:rPr lang="en-US" dirty="0" smtClean="0"/>
              <a:t>4 levels</a:t>
            </a:r>
          </a:p>
          <a:p>
            <a:r>
              <a:rPr lang="en-US" dirty="0" smtClean="0"/>
              <a:t>Joint Occupancy/active hospital</a:t>
            </a:r>
          </a:p>
          <a:p>
            <a:r>
              <a:rPr lang="en-US" dirty="0" smtClean="0"/>
              <a:t>Encompasses existing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C3CC9B-3B19-4434-AD43-2C81E939A47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6811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Addition to</a:t>
            </a:r>
            <a:r>
              <a:rPr lang="en-US" baseline="0" dirty="0" smtClean="0"/>
              <a:t> an existing hospital, </a:t>
            </a:r>
            <a:r>
              <a:rPr lang="en-US" dirty="0" smtClean="0"/>
              <a:t>4 levels</a:t>
            </a:r>
          </a:p>
          <a:p>
            <a:r>
              <a:rPr lang="en-US" dirty="0" smtClean="0"/>
              <a:t>Joint Occupancy/active hospital</a:t>
            </a:r>
          </a:p>
          <a:p>
            <a:r>
              <a:rPr lang="en-US" dirty="0" smtClean="0"/>
              <a:t>Encompasses existing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C3CC9B-3B19-4434-AD43-2C81E939A47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6811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Addition to</a:t>
            </a:r>
            <a:r>
              <a:rPr lang="en-US" baseline="0" dirty="0" smtClean="0"/>
              <a:t> an existing hospital, </a:t>
            </a:r>
            <a:r>
              <a:rPr lang="en-US" dirty="0" smtClean="0"/>
              <a:t>4 levels</a:t>
            </a:r>
          </a:p>
          <a:p>
            <a:r>
              <a:rPr lang="en-US" dirty="0" smtClean="0"/>
              <a:t>Joint Occupancy/active hospital</a:t>
            </a:r>
          </a:p>
          <a:p>
            <a:r>
              <a:rPr lang="en-US" dirty="0" smtClean="0"/>
              <a:t>Encompasses existing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C3CC9B-3B19-4434-AD43-2C81E939A47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6811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Addition to</a:t>
            </a:r>
            <a:r>
              <a:rPr lang="en-US" baseline="0" dirty="0" smtClean="0"/>
              <a:t> an existing hospital, </a:t>
            </a:r>
            <a:r>
              <a:rPr lang="en-US" dirty="0" smtClean="0"/>
              <a:t>4 levels</a:t>
            </a:r>
          </a:p>
          <a:p>
            <a:r>
              <a:rPr lang="en-US" dirty="0" smtClean="0"/>
              <a:t>Joint Occupancy/active hospital</a:t>
            </a:r>
          </a:p>
          <a:p>
            <a:r>
              <a:rPr lang="en-US" dirty="0" smtClean="0"/>
              <a:t>Encompasses existing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C3CC9B-3B19-4434-AD43-2C81E939A47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6811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57400" y="2130426"/>
            <a:ext cx="23317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14800" y="3886200"/>
            <a:ext cx="19202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DB3CC-F982-40F9-8DD6-BCC9AFBF44BD}" type="datetime1">
              <a:rPr lang="en-US" smtClean="0"/>
              <a:pPr/>
              <a:t>4/9/18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1627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4/9/18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5227792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9888200" y="274639"/>
            <a:ext cx="6172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74639"/>
            <a:ext cx="18059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4/9/18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31616317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4/9/18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3038633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6939" y="4406901"/>
            <a:ext cx="23317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6939" y="2906713"/>
            <a:ext cx="23317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DAE5B-B07C-441A-8026-C23A427A74DC}" type="datetime1">
              <a:rPr lang="en-US" smtClean="0"/>
              <a:pPr/>
              <a:t>4/9/18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2164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1600201"/>
            <a:ext cx="12115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944600" y="1600201"/>
            <a:ext cx="12115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4/9/18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6110842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1535113"/>
            <a:ext cx="1212056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2174875"/>
            <a:ext cx="1212056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3935077" y="1535113"/>
            <a:ext cx="12125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3935077" y="2174875"/>
            <a:ext cx="12125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4/9/18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 eaLnBrk="1" latinLnBrk="0" hangingPunct="1"/>
            <a:fld id="{2C6B1FF6-39B9-40F5-8B67-33C6354A3D4F}" type="slidenum">
              <a:rPr kumimoji="0" lang="en-US" smtClean="0"/>
              <a:pPr algn="ctr" eaLnBrk="1" latinLnBrk="0" hangingPunct="1"/>
              <a:t>‹#›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19377330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4/9/18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31075171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4/9/18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04531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2" y="273050"/>
            <a:ext cx="9024939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25150" y="273051"/>
            <a:ext cx="153352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71602" y="1435101"/>
            <a:ext cx="9024939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4/9/18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10590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76864" y="4800600"/>
            <a:ext cx="16459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376864" y="612775"/>
            <a:ext cx="16459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76864" y="5367338"/>
            <a:ext cx="16459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4/9/18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23072012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274638"/>
            <a:ext cx="24688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1600201"/>
            <a:ext cx="24688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71600" y="6356351"/>
            <a:ext cx="640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 eaLnBrk="1" latinLnBrk="0" hangingPunct="1"/>
            <a:fld id="{9D21D778-B565-4D7E-94D7-64010A445B68}" type="datetimeFigureOut">
              <a:rPr lang="en-US" smtClean="0"/>
              <a:pPr algn="r" eaLnBrk="1" latinLnBrk="0" hangingPunct="1"/>
              <a:t>4/9/18</a:t>
            </a:fld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372600" y="6356351"/>
            <a:ext cx="8686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 eaLnBrk="1" latinLnBrk="0" hangingPunct="1"/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9659600" y="6356351"/>
            <a:ext cx="640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 eaLnBrk="1" latinLnBrk="0" hangingPunct="1"/>
            <a:fld id="{2C6B1FF6-39B9-40F5-8B67-33C6354A3D4F}" type="slidenum">
              <a:rPr kumimoji="0" lang="en-US" smtClean="0"/>
              <a:pPr algn="ctr" eaLnBrk="1" latinLnBrk="0" hangingPunct="1"/>
              <a:t>‹#›</a:t>
            </a:fld>
            <a:endParaRPr kumimoji="0" lang="en-US" sz="1600" dirty="0">
              <a:solidFill>
                <a:schemeClr val="accent3">
                  <a:shade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72189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67" r:id="rId1"/>
    <p:sldLayoutId id="2147484468" r:id="rId2"/>
    <p:sldLayoutId id="2147484469" r:id="rId3"/>
    <p:sldLayoutId id="2147484470" r:id="rId4"/>
    <p:sldLayoutId id="2147484471" r:id="rId5"/>
    <p:sldLayoutId id="2147484472" r:id="rId6"/>
    <p:sldLayoutId id="2147484473" r:id="rId7"/>
    <p:sldLayoutId id="2147484474" r:id="rId8"/>
    <p:sldLayoutId id="2147484475" r:id="rId9"/>
    <p:sldLayoutId id="2147484476" r:id="rId10"/>
    <p:sldLayoutId id="2147484477" r:id="rId11"/>
    <p:sldLayoutId id="2147483689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6.png"/><Relationship Id="rId5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16.png"/><Relationship Id="rId5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18.png"/><Relationship Id="rId5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5.png"/><Relationship Id="rId5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22.png"/><Relationship Id="rId5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24.png"/><Relationship Id="rId5" Type="http://schemas.openxmlformats.org/officeDocument/2006/relationships/image" Target="../media/image25.png"/><Relationship Id="rId6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24.png"/><Relationship Id="rId5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4.png"/><Relationship Id="rId5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28.png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21.png"/><Relationship Id="rId9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0.png"/><Relationship Id="rId5" Type="http://schemas.openxmlformats.org/officeDocument/2006/relationships/image" Target="../media/image31.png"/><Relationship Id="rId6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6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/>
          <p:cNvSpPr/>
          <p:nvPr/>
        </p:nvSpPr>
        <p:spPr>
          <a:xfrm>
            <a:off x="21412200" y="3886200"/>
            <a:ext cx="6019800" cy="17526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9142834" y="-6946210"/>
            <a:ext cx="9144000" cy="6858000"/>
          </a:xfrm>
          <a:prstGeom prst="rect">
            <a:avLst/>
          </a:prstGeom>
          <a:solidFill>
            <a:srgbClr val="5883DF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8288000" y="-6934200"/>
            <a:ext cx="91440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r"/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0" y="-6934200"/>
            <a:ext cx="9144000" cy="6858000"/>
          </a:xfrm>
          <a:prstGeom prst="rect">
            <a:avLst/>
          </a:prstGeom>
          <a:solidFill>
            <a:schemeClr val="accent3">
              <a:lumMod val="75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9000" y="304800"/>
            <a:ext cx="12700000" cy="59182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304800"/>
            <a:ext cx="4343400" cy="6858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 anchorCtr="0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0" y="1206500"/>
            <a:ext cx="4343400" cy="6858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0" y="2108200"/>
            <a:ext cx="4343400" cy="6858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0" y="3009900"/>
            <a:ext cx="4343400" cy="6858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0" y="3911600"/>
            <a:ext cx="4343400" cy="6858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0" y="4813300"/>
            <a:ext cx="4343400" cy="6858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0" y="5715000"/>
            <a:ext cx="4343400" cy="6858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5536" y="381000"/>
            <a:ext cx="3575864" cy="52322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en-US" sz="2800" dirty="0">
                <a:latin typeface="DIN Alternate Bold"/>
                <a:cs typeface="DIN Alternate Bold"/>
              </a:rPr>
              <a:t>Project </a:t>
            </a:r>
            <a:r>
              <a:rPr lang="en-US" sz="2800" dirty="0" smtClean="0">
                <a:latin typeface="DIN Alternate Bold"/>
                <a:cs typeface="DIN Alternate Bold"/>
              </a:rPr>
              <a:t>Background</a:t>
            </a:r>
            <a:endParaRPr lang="en-US" sz="2800" dirty="0">
              <a:latin typeface="DIN Alternate Bold"/>
              <a:cs typeface="DIN Alternate Bold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536" y="1295400"/>
            <a:ext cx="4495800" cy="52322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en-US" sz="2800" b="1" dirty="0" smtClean="0">
                <a:latin typeface="DIN Alternate Bold"/>
                <a:cs typeface="DIN Alternate Bold"/>
              </a:rPr>
              <a:t>Analysis I: Prefab Exterior</a:t>
            </a:r>
            <a:endParaRPr lang="en-US" sz="2800" b="1" dirty="0">
              <a:latin typeface="DIN Alternate Bold"/>
              <a:cs typeface="DIN Alternate Bold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536" y="2209800"/>
            <a:ext cx="4495800" cy="52322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en-US" sz="2800" b="1" dirty="0" smtClean="0">
                <a:latin typeface="DIN Alternate Bold"/>
                <a:cs typeface="DIN Alternate Bold"/>
              </a:rPr>
              <a:t>Analysis II: </a:t>
            </a:r>
            <a:r>
              <a:rPr lang="en-US" sz="2800" b="1" dirty="0">
                <a:latin typeface="DIN Alternate Bold"/>
                <a:cs typeface="DIN Alternate Bold"/>
              </a:rPr>
              <a:t>Precast Footing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5536" y="3124200"/>
            <a:ext cx="4495800" cy="52322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en-US" sz="2800" b="1" dirty="0" smtClean="0">
                <a:latin typeface="DIN Alternate Bold"/>
                <a:cs typeface="DIN Alternate Bold"/>
              </a:rPr>
              <a:t>Analysis III: Modularization</a:t>
            </a:r>
            <a:endParaRPr lang="en-US" sz="2800" b="1" dirty="0">
              <a:latin typeface="DIN Alternate Bold"/>
              <a:cs typeface="DIN Alternate Bold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536" y="3962400"/>
            <a:ext cx="449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DIN Alternate Bold"/>
                <a:cs typeface="DIN Alternate Bold"/>
              </a:rPr>
              <a:t>Analysis IV: Sustainability</a:t>
            </a:r>
            <a:endParaRPr lang="en-US" sz="2800" b="1" dirty="0">
              <a:latin typeface="DIN Alternate Bold"/>
              <a:cs typeface="DIN Alternate Bold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536" y="4876800"/>
            <a:ext cx="3956864" cy="53340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en-US" sz="2800" b="1" dirty="0" smtClean="0">
                <a:latin typeface="DIN Alternate Bold"/>
                <a:cs typeface="DIN Alternate Bold"/>
              </a:rPr>
              <a:t>Conclusions </a:t>
            </a:r>
            <a:endParaRPr lang="en-US" sz="2800" b="1" dirty="0">
              <a:latin typeface="DIN Alternate Bold"/>
              <a:cs typeface="DIN Alternate Bold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536" y="5801380"/>
            <a:ext cx="39568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DIN Alternate Bold"/>
                <a:cs typeface="DIN Alternate Bold"/>
              </a:rPr>
              <a:t>Closing Remarks</a:t>
            </a:r>
            <a:endParaRPr lang="en-US" sz="2800" b="1" dirty="0">
              <a:latin typeface="DIN Alternate Bold"/>
              <a:cs typeface="DIN Alternate Bold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1412200" y="1219200"/>
            <a:ext cx="6019800" cy="17526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23850600" y="4114800"/>
            <a:ext cx="3429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chemeClr val="bg1"/>
                </a:solidFill>
                <a:latin typeface="DIN Alternate Bold"/>
                <a:cs typeface="DIN Alternate Bold"/>
              </a:rPr>
              <a:t>Jessica Serna</a:t>
            </a:r>
          </a:p>
          <a:p>
            <a:pPr algn="r"/>
            <a:r>
              <a:rPr lang="en-US" sz="2800" dirty="0">
                <a:solidFill>
                  <a:schemeClr val="bg1"/>
                </a:solidFill>
                <a:latin typeface="DIN Alternate Bold"/>
                <a:cs typeface="DIN Alternate Bold"/>
              </a:rPr>
              <a:t>Construction Option</a:t>
            </a:r>
          </a:p>
          <a:p>
            <a:pPr algn="r"/>
            <a:r>
              <a:rPr lang="en-US" sz="2800" dirty="0">
                <a:solidFill>
                  <a:schemeClr val="bg1"/>
                </a:solidFill>
                <a:latin typeface="DIN Alternate Bold"/>
                <a:cs typeface="DIN Alternate Bold"/>
              </a:rPr>
              <a:t>Advisor: Dr. </a:t>
            </a:r>
            <a:r>
              <a:rPr lang="en-US" sz="2800" dirty="0" err="1" smtClean="0">
                <a:solidFill>
                  <a:schemeClr val="bg1"/>
                </a:solidFill>
                <a:latin typeface="DIN Alternate Bold"/>
                <a:cs typeface="DIN Alternate Bold"/>
              </a:rPr>
              <a:t>Obonyo</a:t>
            </a:r>
            <a:endParaRPr lang="en-US" sz="2800" dirty="0">
              <a:solidFill>
                <a:schemeClr val="bg1"/>
              </a:solidFill>
              <a:latin typeface="DIN Alternate Bold"/>
              <a:cs typeface="DIN Alternate Bold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2250400" y="1447800"/>
            <a:ext cx="4986912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4400" dirty="0">
                <a:solidFill>
                  <a:schemeClr val="bg1"/>
                </a:solidFill>
                <a:latin typeface="DIN Alternate Bold"/>
                <a:cs typeface="DIN Alternate Bold"/>
              </a:rPr>
              <a:t>Doylestown Hospital </a:t>
            </a:r>
          </a:p>
          <a:p>
            <a:pPr algn="r"/>
            <a:r>
              <a:rPr lang="en-US" sz="4400" dirty="0">
                <a:solidFill>
                  <a:schemeClr val="bg1"/>
                </a:solidFill>
                <a:latin typeface="DIN Alternate Bold"/>
                <a:cs typeface="DIN Alternate Bold"/>
              </a:rPr>
              <a:t>Heart </a:t>
            </a:r>
            <a:r>
              <a:rPr lang="en-US" sz="4400" dirty="0" smtClean="0">
                <a:solidFill>
                  <a:schemeClr val="bg1"/>
                </a:solidFill>
                <a:latin typeface="DIN Alternate Bold"/>
                <a:cs typeface="DIN Alternate Bold"/>
              </a:rPr>
              <a:t>Institute</a:t>
            </a:r>
            <a:endParaRPr lang="en-US" sz="4400" dirty="0">
              <a:solidFill>
                <a:schemeClr val="bg1"/>
              </a:solidFill>
              <a:latin typeface="DIN Alternate Bold"/>
              <a:cs typeface="DIN Alternate Bold"/>
            </a:endParaRPr>
          </a:p>
        </p:txBody>
      </p:sp>
    </p:spTree>
    <p:extLst>
      <p:ext uri="{BB962C8B-B14F-4D97-AF65-F5344CB8AC3E}">
        <p14:creationId xmlns:p14="http://schemas.microsoft.com/office/powerpoint/2010/main" val="31204575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creen Shot 2018-04-09 at 12.19.11 AM.png"/>
          <p:cNvPicPr>
            <a:picLocks noChangeAspect="1"/>
          </p:cNvPicPr>
          <p:nvPr/>
        </p:nvPicPr>
        <p:blipFill>
          <a:blip r:embed="rId3">
            <a:alphaModFix amt="7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470" y="762000"/>
            <a:ext cx="9038672" cy="5334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noFill/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5" name="Rectangle 4"/>
          <p:cNvSpPr/>
          <p:nvPr/>
        </p:nvSpPr>
        <p:spPr>
          <a:xfrm>
            <a:off x="9142834" y="-6946210"/>
            <a:ext cx="9144000" cy="6858000"/>
          </a:xfrm>
          <a:prstGeom prst="rect">
            <a:avLst/>
          </a:prstGeom>
          <a:solidFill>
            <a:srgbClr val="5883DF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8288000" y="-6934200"/>
            <a:ext cx="91440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r"/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0" y="-6934200"/>
            <a:ext cx="9144000" cy="6858000"/>
          </a:xfrm>
          <a:prstGeom prst="rect">
            <a:avLst/>
          </a:prstGeom>
          <a:solidFill>
            <a:schemeClr val="accent3">
              <a:lumMod val="75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304800"/>
            <a:ext cx="4343400" cy="6858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 anchorCtr="0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0" y="1206500"/>
            <a:ext cx="4343400" cy="6858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0" y="2108200"/>
            <a:ext cx="4343400" cy="6858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0" y="3009900"/>
            <a:ext cx="4343400" cy="6858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0" y="3911600"/>
            <a:ext cx="4343400" cy="6858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0" y="4813300"/>
            <a:ext cx="4343400" cy="6858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0" y="5715000"/>
            <a:ext cx="4343400" cy="6858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5536" y="381000"/>
            <a:ext cx="3575864" cy="52322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en-US" sz="2800" b="1" dirty="0">
                <a:latin typeface="DIN Alternate Bold"/>
                <a:cs typeface="DIN Alternate Bold"/>
              </a:rPr>
              <a:t>Project </a:t>
            </a:r>
            <a:r>
              <a:rPr lang="en-US" sz="2800" b="1" dirty="0" smtClean="0">
                <a:latin typeface="DIN Alternate Bold"/>
                <a:cs typeface="DIN Alternate Bold"/>
              </a:rPr>
              <a:t>Background</a:t>
            </a:r>
            <a:endParaRPr lang="en-US" sz="2800" b="1" dirty="0">
              <a:latin typeface="DIN Alternate Bold"/>
              <a:cs typeface="DIN Alternate Bold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536" y="1295400"/>
            <a:ext cx="4495800" cy="52322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DIN Alternate Bold"/>
                <a:cs typeface="DIN Alternate Bold"/>
              </a:rPr>
              <a:t>Analysis I: Prefab Exterior</a:t>
            </a:r>
            <a:endParaRPr lang="en-US" sz="2800" b="1" dirty="0">
              <a:solidFill>
                <a:schemeClr val="bg1"/>
              </a:solidFill>
              <a:latin typeface="DIN Alternate Bold"/>
              <a:cs typeface="DIN Alternate Bold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536" y="3962400"/>
            <a:ext cx="449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DIN Alternate Bold"/>
                <a:cs typeface="DIN Alternate Bold"/>
              </a:rPr>
              <a:t>Analysis IV: Sustainability</a:t>
            </a:r>
            <a:endParaRPr lang="en-US" sz="2800" b="1" dirty="0">
              <a:latin typeface="DIN Alternate Bold"/>
              <a:cs typeface="DIN Alternate Bold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536" y="4876800"/>
            <a:ext cx="3956864" cy="53340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en-US" sz="2800" b="1" dirty="0" smtClean="0">
                <a:latin typeface="DIN Alternate Bold"/>
                <a:cs typeface="DIN Alternate Bold"/>
              </a:rPr>
              <a:t>Conclusions </a:t>
            </a:r>
            <a:endParaRPr lang="en-US" sz="2800" b="1" dirty="0">
              <a:latin typeface="DIN Alternate Bold"/>
              <a:cs typeface="DIN Alternate Bold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536" y="5801380"/>
            <a:ext cx="39568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DIN Alternate Bold"/>
                <a:cs typeface="DIN Alternate Bold"/>
              </a:rPr>
              <a:t>Closing Remarks</a:t>
            </a:r>
            <a:endParaRPr lang="en-US" sz="2800" b="1" dirty="0">
              <a:latin typeface="DIN Alternate Bold"/>
              <a:cs typeface="DIN Alternate Bold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9144000" y="-6363"/>
            <a:ext cx="18288000" cy="52322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rgbClr val="FFFFFF"/>
                </a:solidFill>
                <a:latin typeface="DIN Alternate Bold"/>
                <a:cs typeface="DIN Alternate Bold"/>
              </a:rPr>
              <a:t>Doylestown Hospital </a:t>
            </a:r>
            <a:r>
              <a:rPr lang="en-US" sz="2800" dirty="0" smtClean="0">
                <a:solidFill>
                  <a:srgbClr val="FFFFFF"/>
                </a:solidFill>
                <a:latin typeface="DIN Alternate Bold"/>
                <a:cs typeface="DIN Alternate Bold"/>
              </a:rPr>
              <a:t> Heart Institute</a:t>
            </a:r>
            <a:endParaRPr lang="en-US" sz="2800" dirty="0">
              <a:solidFill>
                <a:srgbClr val="FFFFFF"/>
              </a:solidFill>
              <a:latin typeface="DIN Alternate Bold"/>
              <a:cs typeface="DIN Alternate Bold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144000" y="6400800"/>
            <a:ext cx="18288000" cy="4572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/>
          <p:cNvSpPr txBox="1"/>
          <p:nvPr/>
        </p:nvSpPr>
        <p:spPr>
          <a:xfrm>
            <a:off x="9144000" y="-762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FFFF"/>
                </a:solidFill>
                <a:latin typeface="+mj-lt"/>
              </a:rPr>
              <a:t>ANALYSIS I: PREFAB EXTERIOR WALL PANELS</a:t>
            </a:r>
            <a:endParaRPr lang="en-US" sz="3600" b="1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9144000" y="6096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+mj-lt"/>
              </a:rPr>
              <a:t>CONCLUSION/RECOMMENDATION</a:t>
            </a:r>
            <a:endParaRPr lang="en-US" sz="3600" b="1" dirty="0">
              <a:latin typeface="+mj-lt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18288000" y="572869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+mj-lt"/>
              </a:rPr>
              <a:t>PREFAB WALL: RECOMMENDED</a:t>
            </a:r>
            <a:endParaRPr lang="en-US" sz="3600" b="1" dirty="0">
              <a:latin typeface="+mj-lt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9144000" y="2057400"/>
            <a:ext cx="92202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accent3">
                    <a:lumMod val="75000"/>
                  </a:schemeClr>
                </a:solidFill>
              </a:rPr>
              <a:t>Accelerates Schedule</a:t>
            </a:r>
          </a:p>
          <a:p>
            <a:pPr algn="ctr"/>
            <a:r>
              <a:rPr lang="en-US" sz="2800" b="1" dirty="0" smtClean="0">
                <a:solidFill>
                  <a:schemeClr val="accent3">
                    <a:lumMod val="75000"/>
                  </a:schemeClr>
                </a:solidFill>
              </a:rPr>
              <a:t>Reduces Labor</a:t>
            </a:r>
          </a:p>
          <a:p>
            <a:pPr algn="ctr"/>
            <a:r>
              <a:rPr lang="en-US" sz="2800" b="1" dirty="0" smtClean="0">
                <a:solidFill>
                  <a:schemeClr val="accent3">
                    <a:lumMod val="75000"/>
                  </a:schemeClr>
                </a:solidFill>
              </a:rPr>
              <a:t>Improves Quality</a:t>
            </a:r>
          </a:p>
          <a:p>
            <a:pPr algn="ctr"/>
            <a:r>
              <a:rPr lang="en-US" sz="2800" b="1" dirty="0" smtClean="0">
                <a:solidFill>
                  <a:schemeClr val="accent3">
                    <a:lumMod val="75000"/>
                  </a:schemeClr>
                </a:solidFill>
              </a:rPr>
              <a:t>Less Site Laydown Required</a:t>
            </a:r>
          </a:p>
          <a:p>
            <a:pPr algn="ctr"/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</a:rPr>
              <a:t>Increases Project Cost</a:t>
            </a:r>
          </a:p>
        </p:txBody>
      </p:sp>
      <p:pic>
        <p:nvPicPr>
          <p:cNvPr id="40" name="Picture 39" descr="PREFAB WALL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64200" y="1524000"/>
            <a:ext cx="3265588" cy="427180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317200" y="2895600"/>
            <a:ext cx="2133600" cy="1851965"/>
          </a:xfrm>
          <a:prstGeom prst="rect">
            <a:avLst/>
          </a:prstGeom>
        </p:spPr>
      </p:pic>
      <p:sp>
        <p:nvSpPr>
          <p:cNvPr id="42" name="TextBox 41"/>
          <p:cNvSpPr txBox="1"/>
          <p:nvPr/>
        </p:nvSpPr>
        <p:spPr>
          <a:xfrm>
            <a:off x="5536" y="2209800"/>
            <a:ext cx="4495800" cy="52322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en-US" sz="2800" b="1" dirty="0" smtClean="0">
                <a:latin typeface="DIN Alternate Bold"/>
                <a:cs typeface="DIN Alternate Bold"/>
              </a:rPr>
              <a:t>Analysis II: </a:t>
            </a:r>
            <a:r>
              <a:rPr lang="en-US" sz="2800" b="1" dirty="0">
                <a:latin typeface="DIN Alternate Bold"/>
                <a:cs typeface="DIN Alternate Bold"/>
              </a:rPr>
              <a:t>Precast Footing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5536" y="3124200"/>
            <a:ext cx="4495800" cy="52322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en-US" sz="2800" b="1" dirty="0" smtClean="0">
                <a:latin typeface="DIN Alternate Bold"/>
                <a:cs typeface="DIN Alternate Bold"/>
              </a:rPr>
              <a:t>Analysis III: Modularization</a:t>
            </a:r>
            <a:endParaRPr lang="en-US" sz="2800" b="1" dirty="0">
              <a:latin typeface="DIN Alternate Bold"/>
              <a:cs typeface="DIN Alternate Bold"/>
            </a:endParaRPr>
          </a:p>
        </p:txBody>
      </p:sp>
    </p:spTree>
    <p:extLst>
      <p:ext uri="{BB962C8B-B14F-4D97-AF65-F5344CB8AC3E}">
        <p14:creationId xmlns:p14="http://schemas.microsoft.com/office/powerpoint/2010/main" val="24576481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creen Shot 2018-04-09 at 12.19.11 AM.png"/>
          <p:cNvPicPr>
            <a:picLocks noChangeAspect="1"/>
          </p:cNvPicPr>
          <p:nvPr/>
        </p:nvPicPr>
        <p:blipFill>
          <a:blip r:embed="rId3">
            <a:alphaModFix amt="7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470" y="762000"/>
            <a:ext cx="9038672" cy="5334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noFill/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5" name="Rectangle 4"/>
          <p:cNvSpPr/>
          <p:nvPr/>
        </p:nvSpPr>
        <p:spPr>
          <a:xfrm>
            <a:off x="9142834" y="-6946210"/>
            <a:ext cx="9144000" cy="6858000"/>
          </a:xfrm>
          <a:prstGeom prst="rect">
            <a:avLst/>
          </a:prstGeom>
          <a:solidFill>
            <a:srgbClr val="5883DF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8288000" y="-6934200"/>
            <a:ext cx="91440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r"/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0" y="-6934200"/>
            <a:ext cx="9144000" cy="6858000"/>
          </a:xfrm>
          <a:prstGeom prst="rect">
            <a:avLst/>
          </a:prstGeom>
          <a:solidFill>
            <a:schemeClr val="accent3">
              <a:lumMod val="75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304800"/>
            <a:ext cx="4343400" cy="6858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 anchorCtr="0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0" y="1206500"/>
            <a:ext cx="4343400" cy="6858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0" y="2108200"/>
            <a:ext cx="4343400" cy="6858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0" y="3009900"/>
            <a:ext cx="4343400" cy="6858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0" y="3911600"/>
            <a:ext cx="4343400" cy="6858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0" y="4813300"/>
            <a:ext cx="4343400" cy="6858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0" y="5715000"/>
            <a:ext cx="4343400" cy="6858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5536" y="381000"/>
            <a:ext cx="3575864" cy="52322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en-US" sz="2800" b="1" dirty="0">
                <a:latin typeface="DIN Alternate Bold"/>
                <a:cs typeface="DIN Alternate Bold"/>
              </a:rPr>
              <a:t>Project </a:t>
            </a:r>
            <a:r>
              <a:rPr lang="en-US" sz="2800" b="1" dirty="0" smtClean="0">
                <a:latin typeface="DIN Alternate Bold"/>
                <a:cs typeface="DIN Alternate Bold"/>
              </a:rPr>
              <a:t>Background</a:t>
            </a:r>
            <a:endParaRPr lang="en-US" sz="2800" b="1" dirty="0">
              <a:latin typeface="DIN Alternate Bold"/>
              <a:cs typeface="DIN Alternate Bold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536" y="1295400"/>
            <a:ext cx="4495800" cy="52322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en-US" sz="2800" b="1" dirty="0" smtClean="0">
                <a:solidFill>
                  <a:srgbClr val="000000"/>
                </a:solidFill>
                <a:latin typeface="DIN Alternate Bold"/>
                <a:cs typeface="DIN Alternate Bold"/>
              </a:rPr>
              <a:t>Analysis I: Prefab Exterior</a:t>
            </a:r>
            <a:endParaRPr lang="en-US" sz="2800" b="1" dirty="0">
              <a:solidFill>
                <a:srgbClr val="000000"/>
              </a:solidFill>
              <a:latin typeface="DIN Alternate Bold"/>
              <a:cs typeface="DIN Alternate Bold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536" y="3962400"/>
            <a:ext cx="449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DIN Alternate Bold"/>
                <a:cs typeface="DIN Alternate Bold"/>
              </a:rPr>
              <a:t>Analysis IV: Sustainability</a:t>
            </a:r>
            <a:endParaRPr lang="en-US" sz="2800" b="1" dirty="0">
              <a:latin typeface="DIN Alternate Bold"/>
              <a:cs typeface="DIN Alternate Bold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536" y="4876800"/>
            <a:ext cx="3956864" cy="53340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en-US" sz="2800" b="1" dirty="0" smtClean="0">
                <a:latin typeface="DIN Alternate Bold"/>
                <a:cs typeface="DIN Alternate Bold"/>
              </a:rPr>
              <a:t>Conclusions </a:t>
            </a:r>
            <a:endParaRPr lang="en-US" sz="2800" b="1" dirty="0">
              <a:latin typeface="DIN Alternate Bold"/>
              <a:cs typeface="DIN Alternate Bold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536" y="5801380"/>
            <a:ext cx="39568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DIN Alternate Bold"/>
                <a:cs typeface="DIN Alternate Bold"/>
              </a:rPr>
              <a:t>Closing Remarks</a:t>
            </a:r>
            <a:endParaRPr lang="en-US" sz="2800" b="1" dirty="0">
              <a:latin typeface="DIN Alternate Bold"/>
              <a:cs typeface="DIN Alternate Bold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9144000" y="-6363"/>
            <a:ext cx="18288000" cy="52322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rgbClr val="FFFFFF"/>
                </a:solidFill>
                <a:latin typeface="DIN Alternate Bold"/>
                <a:cs typeface="DIN Alternate Bold"/>
              </a:rPr>
              <a:t>Doylestown Hospital </a:t>
            </a:r>
            <a:r>
              <a:rPr lang="en-US" sz="2800" dirty="0" smtClean="0">
                <a:solidFill>
                  <a:srgbClr val="FFFFFF"/>
                </a:solidFill>
                <a:latin typeface="DIN Alternate Bold"/>
                <a:cs typeface="DIN Alternate Bold"/>
              </a:rPr>
              <a:t> Heart Institute</a:t>
            </a:r>
            <a:endParaRPr lang="en-US" sz="2800" dirty="0">
              <a:solidFill>
                <a:srgbClr val="FFFFFF"/>
              </a:solidFill>
              <a:latin typeface="DIN Alternate Bold"/>
              <a:cs typeface="DIN Alternate Bold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144000" y="6400800"/>
            <a:ext cx="18288000" cy="4572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/>
          <p:cNvSpPr txBox="1"/>
          <p:nvPr/>
        </p:nvSpPr>
        <p:spPr>
          <a:xfrm>
            <a:off x="9144000" y="7620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+mj-lt"/>
              </a:rPr>
              <a:t>ANALYSIS II: PRECAST FOOTINGS</a:t>
            </a:r>
            <a:endParaRPr lang="en-US" sz="3600" b="1" dirty="0">
              <a:latin typeface="+mj-lt"/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19583400" y="1143000"/>
            <a:ext cx="6705600" cy="17526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DIN Alternate Bold"/>
                <a:cs typeface="DIN Alternate Bold"/>
              </a:rPr>
              <a:t>Problem: 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DIN Alternate Bold"/>
                <a:cs typeface="DIN Alternate Bold"/>
              </a:rPr>
              <a:t>Behind Schedule Due to Delays 	       with Underground Utilities </a:t>
            </a:r>
            <a:endParaRPr lang="en-US" sz="2800" dirty="0">
              <a:solidFill>
                <a:schemeClr val="accent6">
                  <a:lumMod val="75000"/>
                </a:schemeClr>
              </a:solidFill>
              <a:latin typeface="DIN Alternate Bold"/>
              <a:cs typeface="DIN Alternate Bold"/>
            </a:endParaRPr>
          </a:p>
        </p:txBody>
      </p:sp>
      <p:sp>
        <p:nvSpPr>
          <p:cNvPr id="45" name="Rounded Rectangle 44"/>
          <p:cNvSpPr/>
          <p:nvPr/>
        </p:nvSpPr>
        <p:spPr>
          <a:xfrm>
            <a:off x="19735800" y="3810000"/>
            <a:ext cx="6705600" cy="17526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dirty="0" smtClean="0">
                <a:solidFill>
                  <a:srgbClr val="984807"/>
                </a:solidFill>
                <a:latin typeface="DIN Alternate Bold"/>
                <a:cs typeface="DIN Alternate Bold"/>
              </a:rPr>
              <a:t>Goals:  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DIN Alternate Bold"/>
                <a:cs typeface="DIN Alternate Bold"/>
              </a:rPr>
              <a:t>Reduce Foundation Schedule 	  Duration</a:t>
            </a:r>
          </a:p>
          <a:p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DIN Alternate Bold"/>
                <a:cs typeface="DIN Alternate Bold"/>
              </a:rPr>
              <a:t>	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DIN Alternate Bold"/>
                <a:cs typeface="DIN Alternate Bold"/>
              </a:rPr>
              <a:t>  Improve Quality</a:t>
            </a:r>
            <a:endParaRPr lang="en-US" sz="2800" dirty="0">
              <a:solidFill>
                <a:schemeClr val="accent6">
                  <a:lumMod val="75000"/>
                </a:schemeClr>
              </a:solidFill>
              <a:latin typeface="DIN Alternate Bold"/>
              <a:cs typeface="DIN Alternate Bold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536" y="2209800"/>
            <a:ext cx="4495800" cy="52322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DIN Alternate Bold"/>
                <a:cs typeface="DIN Alternate Bold"/>
              </a:rPr>
              <a:t>Analysis II: </a:t>
            </a:r>
            <a:r>
              <a:rPr lang="en-US" sz="2800" b="1" dirty="0">
                <a:solidFill>
                  <a:schemeClr val="bg1"/>
                </a:solidFill>
                <a:latin typeface="DIN Alternate Bold"/>
                <a:cs typeface="DIN Alternate Bold"/>
              </a:rPr>
              <a:t>Precast Footing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5536" y="3124200"/>
            <a:ext cx="4495800" cy="52322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en-US" sz="2800" b="1" dirty="0" smtClean="0">
                <a:latin typeface="DIN Alternate Bold"/>
                <a:cs typeface="DIN Alternate Bold"/>
              </a:rPr>
              <a:t>Analysis III: Modularization</a:t>
            </a:r>
            <a:endParaRPr lang="en-US" sz="2800" b="1" dirty="0">
              <a:latin typeface="DIN Alternate Bold"/>
              <a:cs typeface="DIN Alternate Bold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49000" y="2057400"/>
            <a:ext cx="5181600" cy="3382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6342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creen Shot 2018-04-09 at 12.19.11 AM.png"/>
          <p:cNvPicPr>
            <a:picLocks noChangeAspect="1"/>
          </p:cNvPicPr>
          <p:nvPr/>
        </p:nvPicPr>
        <p:blipFill>
          <a:blip r:embed="rId3">
            <a:alphaModFix amt="7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470" y="762000"/>
            <a:ext cx="9038672" cy="5334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noFill/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5" name="Rectangle 4"/>
          <p:cNvSpPr/>
          <p:nvPr/>
        </p:nvSpPr>
        <p:spPr>
          <a:xfrm>
            <a:off x="9142834" y="-6946210"/>
            <a:ext cx="9144000" cy="6858000"/>
          </a:xfrm>
          <a:prstGeom prst="rect">
            <a:avLst/>
          </a:prstGeom>
          <a:solidFill>
            <a:srgbClr val="5883DF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8288000" y="-6934200"/>
            <a:ext cx="91440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r"/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0" y="-6934200"/>
            <a:ext cx="9144000" cy="6858000"/>
          </a:xfrm>
          <a:prstGeom prst="rect">
            <a:avLst/>
          </a:prstGeom>
          <a:solidFill>
            <a:schemeClr val="accent3">
              <a:lumMod val="75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304800"/>
            <a:ext cx="4343400" cy="6858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 anchorCtr="0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0" y="3009900"/>
            <a:ext cx="4343400" cy="6858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0" y="3911600"/>
            <a:ext cx="4343400" cy="6858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0" y="4813300"/>
            <a:ext cx="4343400" cy="6858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0" y="5715000"/>
            <a:ext cx="4343400" cy="6858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5536" y="381000"/>
            <a:ext cx="3575864" cy="52322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en-US" sz="2800" b="1" dirty="0">
                <a:latin typeface="DIN Alternate Bold"/>
                <a:cs typeface="DIN Alternate Bold"/>
              </a:rPr>
              <a:t>Project </a:t>
            </a:r>
            <a:r>
              <a:rPr lang="en-US" sz="2800" b="1" dirty="0" smtClean="0">
                <a:latin typeface="DIN Alternate Bold"/>
                <a:cs typeface="DIN Alternate Bold"/>
              </a:rPr>
              <a:t>Background</a:t>
            </a:r>
            <a:endParaRPr lang="en-US" sz="2800" b="1" dirty="0">
              <a:latin typeface="DIN Alternate Bold"/>
              <a:cs typeface="DIN Alternate Bold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536" y="3962400"/>
            <a:ext cx="449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DIN Alternate Bold"/>
                <a:cs typeface="DIN Alternate Bold"/>
              </a:rPr>
              <a:t>Analysis IV: Sustainability</a:t>
            </a:r>
            <a:endParaRPr lang="en-US" sz="2800" b="1" dirty="0">
              <a:latin typeface="DIN Alternate Bold"/>
              <a:cs typeface="DIN Alternate Bold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536" y="4876800"/>
            <a:ext cx="3956864" cy="53340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en-US" sz="2800" b="1" dirty="0" smtClean="0">
                <a:latin typeface="DIN Alternate Bold"/>
                <a:cs typeface="DIN Alternate Bold"/>
              </a:rPr>
              <a:t>Conclusions </a:t>
            </a:r>
            <a:endParaRPr lang="en-US" sz="2800" b="1" dirty="0">
              <a:latin typeface="DIN Alternate Bold"/>
              <a:cs typeface="DIN Alternate Bold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536" y="5801380"/>
            <a:ext cx="39568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DIN Alternate Bold"/>
                <a:cs typeface="DIN Alternate Bold"/>
              </a:rPr>
              <a:t>Closing Remarks</a:t>
            </a:r>
            <a:endParaRPr lang="en-US" sz="2800" b="1" dirty="0">
              <a:latin typeface="DIN Alternate Bold"/>
              <a:cs typeface="DIN Alternate Bold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9144000" y="-6363"/>
            <a:ext cx="18288000" cy="52322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rgbClr val="FFFFFF"/>
                </a:solidFill>
                <a:latin typeface="DIN Alternate Bold"/>
                <a:cs typeface="DIN Alternate Bold"/>
              </a:rPr>
              <a:t>Doylestown Hospital  </a:t>
            </a:r>
            <a:r>
              <a:rPr lang="en-US" sz="2800" dirty="0" smtClean="0">
                <a:solidFill>
                  <a:srgbClr val="FFFFFF"/>
                </a:solidFill>
                <a:latin typeface="DIN Alternate Bold"/>
                <a:cs typeface="DIN Alternate Bold"/>
              </a:rPr>
              <a:t>Heart Institute</a:t>
            </a:r>
            <a:endParaRPr lang="en-US" sz="2800" dirty="0">
              <a:solidFill>
                <a:srgbClr val="FFFFFF"/>
              </a:solidFill>
              <a:latin typeface="DIN Alternate Bold"/>
              <a:cs typeface="DIN Alternate Bold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144000" y="6400800"/>
            <a:ext cx="18288000" cy="4572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/>
          <p:cNvSpPr txBox="1"/>
          <p:nvPr/>
        </p:nvSpPr>
        <p:spPr>
          <a:xfrm>
            <a:off x="9144000" y="-762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ANALYSIS II: PRECAST FOOTINGS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9144000" y="6096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+mj-lt"/>
              </a:rPr>
              <a:t>CURRENT METHOD</a:t>
            </a:r>
            <a:endParaRPr lang="en-US" sz="3600" b="1" dirty="0">
              <a:latin typeface="+mj-lt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5536" y="3124200"/>
            <a:ext cx="4495800" cy="52322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en-US" sz="2800" b="1" dirty="0" smtClean="0">
                <a:latin typeface="DIN Alternate Bold"/>
                <a:cs typeface="DIN Alternate Bold"/>
              </a:rPr>
              <a:t>Analysis III: Modularization</a:t>
            </a:r>
            <a:endParaRPr lang="en-US" sz="2800" b="1" dirty="0">
              <a:latin typeface="DIN Alternate Bold"/>
              <a:cs typeface="DIN Alternate Bold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0668000" y="1828800"/>
            <a:ext cx="7010400" cy="35394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</a:rPr>
              <a:t>Cast-in Place</a:t>
            </a:r>
          </a:p>
          <a:p>
            <a:endParaRPr lang="en-US" sz="28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</a:rPr>
              <a:t>Sloped Site - Footings on Ground 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F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</a:rPr>
              <a:t>loor and First Floor</a:t>
            </a:r>
          </a:p>
          <a:p>
            <a:endParaRPr lang="en-US" sz="2800" b="1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</a:rPr>
              <a:t>41 Footings</a:t>
            </a:r>
          </a:p>
          <a:p>
            <a:endParaRPr lang="en-US" sz="28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</a:rPr>
              <a:t>Size: 3x3 - 11x11</a:t>
            </a:r>
          </a:p>
        </p:txBody>
      </p:sp>
      <p:pic>
        <p:nvPicPr>
          <p:cNvPr id="6" name="Picture 5" descr="Screen Shot 2018-04-09 at 2.20.44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54600" y="2743200"/>
            <a:ext cx="6638864" cy="3389599"/>
          </a:xfrm>
          <a:prstGeom prst="rect">
            <a:avLst/>
          </a:prstGeom>
        </p:spPr>
      </p:pic>
      <p:pic>
        <p:nvPicPr>
          <p:cNvPr id="7" name="Picture 6" descr="Screen Shot 2018-04-09 at 2.20.53 AM.pn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69"/>
          <a:stretch/>
        </p:blipFill>
        <p:spPr>
          <a:xfrm>
            <a:off x="22555200" y="533400"/>
            <a:ext cx="4660900" cy="5849700"/>
          </a:xfrm>
          <a:prstGeom prst="rect">
            <a:avLst/>
          </a:prstGeom>
        </p:spPr>
      </p:pic>
      <p:sp>
        <p:nvSpPr>
          <p:cNvPr id="44" name="Rectangle 43"/>
          <p:cNvSpPr/>
          <p:nvPr/>
        </p:nvSpPr>
        <p:spPr>
          <a:xfrm>
            <a:off x="0" y="1206500"/>
            <a:ext cx="4343400" cy="6858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0" y="2108200"/>
            <a:ext cx="4343400" cy="6858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extBox 45"/>
          <p:cNvSpPr txBox="1"/>
          <p:nvPr/>
        </p:nvSpPr>
        <p:spPr>
          <a:xfrm>
            <a:off x="5536" y="1295400"/>
            <a:ext cx="4495800" cy="52322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en-US" sz="2800" b="1" dirty="0" smtClean="0">
                <a:solidFill>
                  <a:srgbClr val="000000"/>
                </a:solidFill>
                <a:latin typeface="DIN Alternate Bold"/>
                <a:cs typeface="DIN Alternate Bold"/>
              </a:rPr>
              <a:t>Analysis I: Prefab Exterior</a:t>
            </a:r>
            <a:endParaRPr lang="en-US" sz="2800" b="1" dirty="0">
              <a:solidFill>
                <a:srgbClr val="000000"/>
              </a:solidFill>
              <a:latin typeface="DIN Alternate Bold"/>
              <a:cs typeface="DIN Alternate Bold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536" y="2209800"/>
            <a:ext cx="4495800" cy="52322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DIN Alternate Bold"/>
                <a:cs typeface="DIN Alternate Bold"/>
              </a:rPr>
              <a:t>Analysis II: </a:t>
            </a:r>
            <a:r>
              <a:rPr lang="en-US" sz="2800" b="1" dirty="0">
                <a:solidFill>
                  <a:schemeClr val="bg1"/>
                </a:solidFill>
                <a:latin typeface="DIN Alternate Bold"/>
                <a:cs typeface="DIN Alternate Bold"/>
              </a:rPr>
              <a:t>Precast Footing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18669000" y="2133600"/>
            <a:ext cx="28956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</a:rPr>
              <a:t>Ground Floor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25069800" y="609600"/>
            <a:ext cx="28956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</a:rPr>
              <a:t>First Floor</a:t>
            </a:r>
          </a:p>
        </p:txBody>
      </p:sp>
    </p:spTree>
    <p:extLst>
      <p:ext uri="{BB962C8B-B14F-4D97-AF65-F5344CB8AC3E}">
        <p14:creationId xmlns:p14="http://schemas.microsoft.com/office/powerpoint/2010/main" val="15522484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creen Shot 2018-04-09 at 12.19.11 AM.png"/>
          <p:cNvPicPr>
            <a:picLocks noChangeAspect="1"/>
          </p:cNvPicPr>
          <p:nvPr/>
        </p:nvPicPr>
        <p:blipFill>
          <a:blip r:embed="rId3">
            <a:alphaModFix amt="7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470" y="762000"/>
            <a:ext cx="9038672" cy="5334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noFill/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5" name="Rectangle 4"/>
          <p:cNvSpPr/>
          <p:nvPr/>
        </p:nvSpPr>
        <p:spPr>
          <a:xfrm>
            <a:off x="9142834" y="-6946210"/>
            <a:ext cx="9144000" cy="6858000"/>
          </a:xfrm>
          <a:prstGeom prst="rect">
            <a:avLst/>
          </a:prstGeom>
          <a:solidFill>
            <a:srgbClr val="5883DF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8288000" y="-6934200"/>
            <a:ext cx="91440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r"/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0" y="-6934200"/>
            <a:ext cx="9144000" cy="6858000"/>
          </a:xfrm>
          <a:prstGeom prst="rect">
            <a:avLst/>
          </a:prstGeom>
          <a:solidFill>
            <a:schemeClr val="accent3">
              <a:lumMod val="75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304800"/>
            <a:ext cx="4343400" cy="6858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 anchorCtr="0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0" y="3009900"/>
            <a:ext cx="4343400" cy="6858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0" y="3911600"/>
            <a:ext cx="4343400" cy="6858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0" y="4813300"/>
            <a:ext cx="4343400" cy="6858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0" y="5715000"/>
            <a:ext cx="4343400" cy="6858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5536" y="381000"/>
            <a:ext cx="3575864" cy="52322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en-US" sz="2800" b="1" dirty="0">
                <a:latin typeface="DIN Alternate Bold"/>
                <a:cs typeface="DIN Alternate Bold"/>
              </a:rPr>
              <a:t>Project </a:t>
            </a:r>
            <a:r>
              <a:rPr lang="en-US" sz="2800" b="1" dirty="0" smtClean="0">
                <a:latin typeface="DIN Alternate Bold"/>
                <a:cs typeface="DIN Alternate Bold"/>
              </a:rPr>
              <a:t>Background</a:t>
            </a:r>
            <a:endParaRPr lang="en-US" sz="2800" b="1" dirty="0">
              <a:latin typeface="DIN Alternate Bold"/>
              <a:cs typeface="DIN Alternate Bold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536" y="3962400"/>
            <a:ext cx="449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DIN Alternate Bold"/>
                <a:cs typeface="DIN Alternate Bold"/>
              </a:rPr>
              <a:t>Analysis IV: Sustainability</a:t>
            </a:r>
            <a:endParaRPr lang="en-US" sz="2800" b="1" dirty="0">
              <a:latin typeface="DIN Alternate Bold"/>
              <a:cs typeface="DIN Alternate Bold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536" y="4876800"/>
            <a:ext cx="3956864" cy="53340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en-US" sz="2800" b="1" dirty="0" smtClean="0">
                <a:latin typeface="DIN Alternate Bold"/>
                <a:cs typeface="DIN Alternate Bold"/>
              </a:rPr>
              <a:t>Conclusions </a:t>
            </a:r>
            <a:endParaRPr lang="en-US" sz="2800" b="1" dirty="0">
              <a:latin typeface="DIN Alternate Bold"/>
              <a:cs typeface="DIN Alternate Bold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536" y="5801380"/>
            <a:ext cx="39568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DIN Alternate Bold"/>
                <a:cs typeface="DIN Alternate Bold"/>
              </a:rPr>
              <a:t>Closing Remarks</a:t>
            </a:r>
            <a:endParaRPr lang="en-US" sz="2800" b="1" dirty="0">
              <a:latin typeface="DIN Alternate Bold"/>
              <a:cs typeface="DIN Alternate Bold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9144000" y="-6363"/>
            <a:ext cx="18288000" cy="52322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rgbClr val="FFFFFF"/>
                </a:solidFill>
                <a:latin typeface="DIN Alternate Bold"/>
                <a:cs typeface="DIN Alternate Bold"/>
              </a:rPr>
              <a:t>Doylestown Hospital  </a:t>
            </a:r>
            <a:r>
              <a:rPr lang="en-US" sz="2800" dirty="0" smtClean="0">
                <a:solidFill>
                  <a:srgbClr val="FFFFFF"/>
                </a:solidFill>
                <a:latin typeface="DIN Alternate Bold"/>
                <a:cs typeface="DIN Alternate Bold"/>
              </a:rPr>
              <a:t>Heart Institute</a:t>
            </a:r>
            <a:endParaRPr lang="en-US" sz="2800" dirty="0">
              <a:solidFill>
                <a:srgbClr val="FFFFFF"/>
              </a:solidFill>
              <a:latin typeface="DIN Alternate Bold"/>
              <a:cs typeface="DIN Alternate Bold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144000" y="6400800"/>
            <a:ext cx="18288000" cy="4572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/>
          <p:cNvSpPr txBox="1"/>
          <p:nvPr/>
        </p:nvSpPr>
        <p:spPr>
          <a:xfrm>
            <a:off x="9144000" y="-762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ANALYSIS II: PRECAST FOOTINGS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8229600" y="6096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b="1" dirty="0" smtClean="0">
                <a:latin typeface="+mj-lt"/>
              </a:rPr>
              <a:t>LIMITATIONS</a:t>
            </a:r>
            <a:endParaRPr lang="en-US" sz="3600" b="1" dirty="0">
              <a:latin typeface="+mj-lt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5536" y="3124200"/>
            <a:ext cx="4495800" cy="52322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en-US" sz="2800" b="1" dirty="0" smtClean="0">
                <a:latin typeface="DIN Alternate Bold"/>
                <a:cs typeface="DIN Alternate Bold"/>
              </a:rPr>
              <a:t>Analysis III: Modularization</a:t>
            </a:r>
            <a:endParaRPr lang="en-US" sz="2800" b="1" dirty="0">
              <a:latin typeface="DIN Alternate Bold"/>
              <a:cs typeface="DIN Alternate Bold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4478000" y="1828800"/>
            <a:ext cx="4191000" cy="35394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</a:rPr>
              <a:t>Truck Width: 8’6”</a:t>
            </a:r>
          </a:p>
          <a:p>
            <a:endParaRPr lang="en-US" sz="2800" b="1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</a:rPr>
              <a:t>Load: 80,000 </a:t>
            </a:r>
            <a:r>
              <a:rPr lang="en-US" sz="2800" b="1" dirty="0" err="1" smtClean="0">
                <a:solidFill>
                  <a:schemeClr val="accent6">
                    <a:lumMod val="75000"/>
                  </a:schemeClr>
                </a:solidFill>
              </a:rPr>
              <a:t>lbs</a:t>
            </a:r>
            <a:endParaRPr lang="en-US" sz="28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endParaRPr lang="en-US" sz="2800" b="1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</a:rPr>
              <a:t>25 Oversized Footings</a:t>
            </a:r>
          </a:p>
          <a:p>
            <a:endParaRPr lang="en-US" sz="2800" b="1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</a:rPr>
              <a:t>Additional Fees</a:t>
            </a:r>
          </a:p>
          <a:p>
            <a:endParaRPr lang="en-US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0" y="1206500"/>
            <a:ext cx="4343400" cy="6858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0" y="2108200"/>
            <a:ext cx="4343400" cy="6858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extBox 45"/>
          <p:cNvSpPr txBox="1"/>
          <p:nvPr/>
        </p:nvSpPr>
        <p:spPr>
          <a:xfrm>
            <a:off x="5536" y="1295400"/>
            <a:ext cx="4495800" cy="52322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en-US" sz="2800" b="1" dirty="0" smtClean="0">
                <a:solidFill>
                  <a:srgbClr val="000000"/>
                </a:solidFill>
                <a:latin typeface="DIN Alternate Bold"/>
                <a:cs typeface="DIN Alternate Bold"/>
              </a:rPr>
              <a:t>Analysis I: Prefab Exterior</a:t>
            </a:r>
            <a:endParaRPr lang="en-US" sz="2800" b="1" dirty="0">
              <a:solidFill>
                <a:srgbClr val="000000"/>
              </a:solidFill>
              <a:latin typeface="DIN Alternate Bold"/>
              <a:cs typeface="DIN Alternate Bold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536" y="2209800"/>
            <a:ext cx="4495800" cy="52322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DIN Alternate Bold"/>
                <a:cs typeface="DIN Alternate Bold"/>
              </a:rPr>
              <a:t>Analysis II: </a:t>
            </a:r>
            <a:r>
              <a:rPr lang="en-US" sz="2800" b="1" dirty="0">
                <a:solidFill>
                  <a:schemeClr val="bg1"/>
                </a:solidFill>
                <a:latin typeface="DIN Alternate Bold"/>
                <a:cs typeface="DIN Alternate Bold"/>
              </a:rPr>
              <a:t>Precast Footing</a:t>
            </a:r>
          </a:p>
        </p:txBody>
      </p:sp>
      <p:pic>
        <p:nvPicPr>
          <p:cNvPr id="2" name="Picture 1" descr="Screen Shot 2018-04-09 at 2.33.42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2600" y="558800"/>
            <a:ext cx="4648200" cy="5740400"/>
          </a:xfrm>
          <a:prstGeom prst="rect">
            <a:avLst/>
          </a:prstGeom>
        </p:spPr>
      </p:pic>
      <p:pic>
        <p:nvPicPr>
          <p:cNvPr id="3" name="Picture 2" descr="Screen Shot 2018-04-09 at 2.35.54 A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26200" y="685800"/>
            <a:ext cx="8204200" cy="547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47165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creen Shot 2018-04-09 at 12.19.11 AM.png"/>
          <p:cNvPicPr>
            <a:picLocks noChangeAspect="1"/>
          </p:cNvPicPr>
          <p:nvPr/>
        </p:nvPicPr>
        <p:blipFill>
          <a:blip r:embed="rId3">
            <a:alphaModFix amt="7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470" y="762000"/>
            <a:ext cx="9038672" cy="5334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noFill/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5" name="Rectangle 4"/>
          <p:cNvSpPr/>
          <p:nvPr/>
        </p:nvSpPr>
        <p:spPr>
          <a:xfrm>
            <a:off x="9142834" y="-6946210"/>
            <a:ext cx="9144000" cy="6858000"/>
          </a:xfrm>
          <a:prstGeom prst="rect">
            <a:avLst/>
          </a:prstGeom>
          <a:solidFill>
            <a:srgbClr val="5883DF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8288000" y="-6934200"/>
            <a:ext cx="91440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r"/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0" y="-6934200"/>
            <a:ext cx="9144000" cy="6858000"/>
          </a:xfrm>
          <a:prstGeom prst="rect">
            <a:avLst/>
          </a:prstGeom>
          <a:solidFill>
            <a:schemeClr val="accent3">
              <a:lumMod val="75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304800"/>
            <a:ext cx="4343400" cy="6858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 anchorCtr="0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0" y="3009900"/>
            <a:ext cx="4343400" cy="6858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0" y="3911600"/>
            <a:ext cx="4343400" cy="6858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0" y="4813300"/>
            <a:ext cx="4343400" cy="6858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0" y="5715000"/>
            <a:ext cx="4343400" cy="6858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5536" y="381000"/>
            <a:ext cx="3575864" cy="52322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en-US" sz="2800" b="1" dirty="0">
                <a:latin typeface="DIN Alternate Bold"/>
                <a:cs typeface="DIN Alternate Bold"/>
              </a:rPr>
              <a:t>Project </a:t>
            </a:r>
            <a:r>
              <a:rPr lang="en-US" sz="2800" b="1" dirty="0" smtClean="0">
                <a:latin typeface="DIN Alternate Bold"/>
                <a:cs typeface="DIN Alternate Bold"/>
              </a:rPr>
              <a:t>Background</a:t>
            </a:r>
            <a:endParaRPr lang="en-US" sz="2800" b="1" dirty="0">
              <a:latin typeface="DIN Alternate Bold"/>
              <a:cs typeface="DIN Alternate Bold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536" y="3962400"/>
            <a:ext cx="449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DIN Alternate Bold"/>
                <a:cs typeface="DIN Alternate Bold"/>
              </a:rPr>
              <a:t>Analysis IV: Sustainability</a:t>
            </a:r>
            <a:endParaRPr lang="en-US" sz="2800" b="1" dirty="0">
              <a:latin typeface="DIN Alternate Bold"/>
              <a:cs typeface="DIN Alternate Bold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536" y="4876800"/>
            <a:ext cx="3956864" cy="53340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en-US" sz="2800" b="1" dirty="0" smtClean="0">
                <a:latin typeface="DIN Alternate Bold"/>
                <a:cs typeface="DIN Alternate Bold"/>
              </a:rPr>
              <a:t>Conclusions </a:t>
            </a:r>
            <a:endParaRPr lang="en-US" sz="2800" b="1" dirty="0">
              <a:latin typeface="DIN Alternate Bold"/>
              <a:cs typeface="DIN Alternate Bold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536" y="5801380"/>
            <a:ext cx="39568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DIN Alternate Bold"/>
                <a:cs typeface="DIN Alternate Bold"/>
              </a:rPr>
              <a:t>Closing Remarks</a:t>
            </a:r>
            <a:endParaRPr lang="en-US" sz="2800" b="1" dirty="0">
              <a:latin typeface="DIN Alternate Bold"/>
              <a:cs typeface="DIN Alternate Bold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9144000" y="-6363"/>
            <a:ext cx="18288000" cy="52322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rgbClr val="FFFFFF"/>
                </a:solidFill>
                <a:latin typeface="DIN Alternate Bold"/>
                <a:cs typeface="DIN Alternate Bold"/>
              </a:rPr>
              <a:t>Doylestown Hospital  </a:t>
            </a:r>
            <a:r>
              <a:rPr lang="en-US" sz="2800" dirty="0" smtClean="0">
                <a:solidFill>
                  <a:srgbClr val="FFFFFF"/>
                </a:solidFill>
                <a:latin typeface="DIN Alternate Bold"/>
                <a:cs typeface="DIN Alternate Bold"/>
              </a:rPr>
              <a:t>Heart Institute</a:t>
            </a:r>
            <a:endParaRPr lang="en-US" sz="2800" dirty="0">
              <a:solidFill>
                <a:srgbClr val="FFFFFF"/>
              </a:solidFill>
              <a:latin typeface="DIN Alternate Bold"/>
              <a:cs typeface="DIN Alternate Bold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144000" y="6400800"/>
            <a:ext cx="18288000" cy="4572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/>
          <p:cNvSpPr txBox="1"/>
          <p:nvPr/>
        </p:nvSpPr>
        <p:spPr>
          <a:xfrm>
            <a:off x="9144000" y="-762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ANALYSIS II: PRECAST FOOTINGS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9144000" y="6096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+mj-lt"/>
              </a:rPr>
              <a:t>SCHEDULE COMPARISON</a:t>
            </a:r>
            <a:endParaRPr lang="en-US" sz="3600" b="1" dirty="0">
              <a:latin typeface="+mj-lt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5536" y="3124200"/>
            <a:ext cx="4495800" cy="52322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en-US" sz="2800" b="1" dirty="0" smtClean="0">
                <a:latin typeface="DIN Alternate Bold"/>
                <a:cs typeface="DIN Alternate Bold"/>
              </a:rPr>
              <a:t>Analysis III: Modularization</a:t>
            </a:r>
            <a:endParaRPr lang="en-US" sz="2800" b="1" dirty="0">
              <a:latin typeface="DIN Alternate Bold"/>
              <a:cs typeface="DIN Alternate Bold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0" y="1206500"/>
            <a:ext cx="4343400" cy="6858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0" y="2108200"/>
            <a:ext cx="4343400" cy="6858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extBox 45"/>
          <p:cNvSpPr txBox="1"/>
          <p:nvPr/>
        </p:nvSpPr>
        <p:spPr>
          <a:xfrm>
            <a:off x="5536" y="1295400"/>
            <a:ext cx="4495800" cy="52322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en-US" sz="2800" b="1" dirty="0" smtClean="0">
                <a:solidFill>
                  <a:srgbClr val="000000"/>
                </a:solidFill>
                <a:latin typeface="DIN Alternate Bold"/>
                <a:cs typeface="DIN Alternate Bold"/>
              </a:rPr>
              <a:t>Analysis I: Prefab Exterior</a:t>
            </a:r>
            <a:endParaRPr lang="en-US" sz="2800" b="1" dirty="0">
              <a:solidFill>
                <a:srgbClr val="000000"/>
              </a:solidFill>
              <a:latin typeface="DIN Alternate Bold"/>
              <a:cs typeface="DIN Alternate Bold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536" y="2209800"/>
            <a:ext cx="4495800" cy="52322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DIN Alternate Bold"/>
                <a:cs typeface="DIN Alternate Bold"/>
              </a:rPr>
              <a:t>Analysis II: </a:t>
            </a:r>
            <a:r>
              <a:rPr lang="en-US" sz="2800" b="1" dirty="0">
                <a:solidFill>
                  <a:schemeClr val="bg1"/>
                </a:solidFill>
                <a:latin typeface="DIN Alternate Bold"/>
                <a:cs typeface="DIN Alternate Bold"/>
              </a:rPr>
              <a:t>Precast Footing</a:t>
            </a:r>
          </a:p>
        </p:txBody>
      </p:sp>
      <p:sp>
        <p:nvSpPr>
          <p:cNvPr id="4" name="Rectangle 3"/>
          <p:cNvSpPr/>
          <p:nvPr/>
        </p:nvSpPr>
        <p:spPr>
          <a:xfrm>
            <a:off x="9601200" y="2057400"/>
            <a:ext cx="3048000" cy="762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Ground Floor</a:t>
            </a:r>
          </a:p>
          <a:p>
            <a:pPr algn="ctr"/>
            <a:r>
              <a:rPr lang="en-US" dirty="0" smtClean="0"/>
              <a:t>10 Days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2649200" y="2057400"/>
            <a:ext cx="1676400" cy="762000"/>
          </a:xfrm>
          <a:prstGeom prst="rect">
            <a:avLst/>
          </a:prstGeom>
          <a:solidFill>
            <a:srgbClr val="C0504D"/>
          </a:solidFill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First Floor</a:t>
            </a:r>
          </a:p>
          <a:p>
            <a:pPr algn="ctr"/>
            <a:r>
              <a:rPr lang="en-US" dirty="0" smtClean="0"/>
              <a:t>5 Days</a:t>
            </a:r>
            <a:endParaRPr lang="en-US" dirty="0"/>
          </a:p>
        </p:txBody>
      </p:sp>
      <p:sp>
        <p:nvSpPr>
          <p:cNvPr id="33" name="Rectangle 32"/>
          <p:cNvSpPr/>
          <p:nvPr/>
        </p:nvSpPr>
        <p:spPr>
          <a:xfrm>
            <a:off x="14325600" y="2057400"/>
            <a:ext cx="1676400" cy="7620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Interior</a:t>
            </a:r>
          </a:p>
          <a:p>
            <a:pPr algn="ctr"/>
            <a:r>
              <a:rPr lang="en-US" dirty="0" smtClean="0"/>
              <a:t>5 Days</a:t>
            </a:r>
            <a:endParaRPr lang="en-US" dirty="0"/>
          </a:p>
        </p:txBody>
      </p:sp>
      <p:sp>
        <p:nvSpPr>
          <p:cNvPr id="34" name="Rectangle 33"/>
          <p:cNvSpPr/>
          <p:nvPr/>
        </p:nvSpPr>
        <p:spPr>
          <a:xfrm>
            <a:off x="16002000" y="2057400"/>
            <a:ext cx="1676400" cy="7620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Atrium</a:t>
            </a:r>
          </a:p>
          <a:p>
            <a:pPr algn="ctr"/>
            <a:r>
              <a:rPr lang="en-US" dirty="0" smtClean="0"/>
              <a:t>5 Days</a:t>
            </a:r>
            <a:endParaRPr lang="en-US" dirty="0"/>
          </a:p>
        </p:txBody>
      </p:sp>
      <p:sp>
        <p:nvSpPr>
          <p:cNvPr id="35" name="Rectangle 34"/>
          <p:cNvSpPr/>
          <p:nvPr/>
        </p:nvSpPr>
        <p:spPr>
          <a:xfrm>
            <a:off x="9601200" y="3657600"/>
            <a:ext cx="4419600" cy="762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Precast Footings</a:t>
            </a:r>
          </a:p>
          <a:p>
            <a:pPr algn="ctr"/>
            <a:r>
              <a:rPr lang="en-US" dirty="0" smtClean="0"/>
              <a:t>14 Days</a:t>
            </a:r>
            <a:endParaRPr lang="en-US" dirty="0"/>
          </a:p>
        </p:txBody>
      </p:sp>
      <p:sp>
        <p:nvSpPr>
          <p:cNvPr id="40" name="Rectangle 39"/>
          <p:cNvSpPr/>
          <p:nvPr/>
        </p:nvSpPr>
        <p:spPr>
          <a:xfrm>
            <a:off x="14020800" y="3657600"/>
            <a:ext cx="3657600" cy="762000"/>
          </a:xfrm>
          <a:prstGeom prst="rect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11 Day Reduction</a:t>
            </a:r>
            <a:endParaRPr lang="en-US" dirty="0"/>
          </a:p>
        </p:txBody>
      </p:sp>
      <p:sp>
        <p:nvSpPr>
          <p:cNvPr id="42" name="TextBox 41"/>
          <p:cNvSpPr txBox="1"/>
          <p:nvPr/>
        </p:nvSpPr>
        <p:spPr>
          <a:xfrm>
            <a:off x="9601200" y="1534180"/>
            <a:ext cx="3886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</a:rPr>
              <a:t>Current Schedule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9601200" y="3134380"/>
            <a:ext cx="3886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</a:rPr>
              <a:t>Precast Schedule</a:t>
            </a:r>
          </a:p>
        </p:txBody>
      </p:sp>
      <p:pic>
        <p:nvPicPr>
          <p:cNvPr id="7" name="Picture 6" descr="Screen Shot 2018-04-09 at 3.02.44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86700" y="1524000"/>
            <a:ext cx="4787900" cy="2438400"/>
          </a:xfrm>
          <a:prstGeom prst="rect">
            <a:avLst/>
          </a:prstGeom>
        </p:spPr>
      </p:pic>
      <p:sp>
        <p:nvSpPr>
          <p:cNvPr id="49" name="TextBox 48"/>
          <p:cNvSpPr txBox="1"/>
          <p:nvPr/>
        </p:nvSpPr>
        <p:spPr>
          <a:xfrm>
            <a:off x="18288000" y="6096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+mj-lt"/>
              </a:rPr>
              <a:t>COST COMPARISON</a:t>
            </a:r>
            <a:endParaRPr lang="en-US" sz="3600" b="1" dirty="0">
              <a:latin typeface="+mj-lt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18669000" y="4495800"/>
            <a:ext cx="8763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</a:rPr>
              <a:t>Oversized Truck</a:t>
            </a:r>
          </a:p>
          <a:p>
            <a:pPr algn="ctr"/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</a:rPr>
              <a:t>Additional Equipment</a:t>
            </a:r>
          </a:p>
        </p:txBody>
      </p:sp>
    </p:spTree>
    <p:extLst>
      <p:ext uri="{BB962C8B-B14F-4D97-AF65-F5344CB8AC3E}">
        <p14:creationId xmlns:p14="http://schemas.microsoft.com/office/powerpoint/2010/main" val="31019028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creen Shot 2018-04-09 at 12.19.11 AM.png"/>
          <p:cNvPicPr>
            <a:picLocks noChangeAspect="1"/>
          </p:cNvPicPr>
          <p:nvPr/>
        </p:nvPicPr>
        <p:blipFill>
          <a:blip r:embed="rId3">
            <a:alphaModFix amt="7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470" y="762000"/>
            <a:ext cx="9038672" cy="5334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noFill/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5" name="Rectangle 4"/>
          <p:cNvSpPr/>
          <p:nvPr/>
        </p:nvSpPr>
        <p:spPr>
          <a:xfrm>
            <a:off x="9142834" y="-6946210"/>
            <a:ext cx="9144000" cy="6858000"/>
          </a:xfrm>
          <a:prstGeom prst="rect">
            <a:avLst/>
          </a:prstGeom>
          <a:solidFill>
            <a:srgbClr val="5883DF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8288000" y="-6934200"/>
            <a:ext cx="91440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r"/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0" y="-6934200"/>
            <a:ext cx="9144000" cy="6858000"/>
          </a:xfrm>
          <a:prstGeom prst="rect">
            <a:avLst/>
          </a:prstGeom>
          <a:solidFill>
            <a:schemeClr val="accent3">
              <a:lumMod val="75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304800"/>
            <a:ext cx="4343400" cy="6858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 anchorCtr="0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0" y="3009900"/>
            <a:ext cx="4343400" cy="6858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0" y="3911600"/>
            <a:ext cx="4343400" cy="6858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0" y="4813300"/>
            <a:ext cx="4343400" cy="6858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0" y="5715000"/>
            <a:ext cx="4343400" cy="6858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5536" y="381000"/>
            <a:ext cx="3575864" cy="52322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en-US" sz="2800" b="1" dirty="0">
                <a:latin typeface="DIN Alternate Bold"/>
                <a:cs typeface="DIN Alternate Bold"/>
              </a:rPr>
              <a:t>Project </a:t>
            </a:r>
            <a:r>
              <a:rPr lang="en-US" sz="2800" b="1" dirty="0" smtClean="0">
                <a:latin typeface="DIN Alternate Bold"/>
                <a:cs typeface="DIN Alternate Bold"/>
              </a:rPr>
              <a:t>Background</a:t>
            </a:r>
            <a:endParaRPr lang="en-US" sz="2800" b="1" dirty="0">
              <a:latin typeface="DIN Alternate Bold"/>
              <a:cs typeface="DIN Alternate Bold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536" y="3962400"/>
            <a:ext cx="449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DIN Alternate Bold"/>
                <a:cs typeface="DIN Alternate Bold"/>
              </a:rPr>
              <a:t>Analysis IV: Sustainability</a:t>
            </a:r>
            <a:endParaRPr lang="en-US" sz="2800" b="1" dirty="0">
              <a:latin typeface="DIN Alternate Bold"/>
              <a:cs typeface="DIN Alternate Bold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536" y="4876800"/>
            <a:ext cx="3956864" cy="53340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en-US" sz="2800" b="1" dirty="0" smtClean="0">
                <a:latin typeface="DIN Alternate Bold"/>
                <a:cs typeface="DIN Alternate Bold"/>
              </a:rPr>
              <a:t>Conclusions </a:t>
            </a:r>
            <a:endParaRPr lang="en-US" sz="2800" b="1" dirty="0">
              <a:latin typeface="DIN Alternate Bold"/>
              <a:cs typeface="DIN Alternate Bold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536" y="5801380"/>
            <a:ext cx="39568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DIN Alternate Bold"/>
                <a:cs typeface="DIN Alternate Bold"/>
              </a:rPr>
              <a:t>Closing Remarks</a:t>
            </a:r>
            <a:endParaRPr lang="en-US" sz="2800" b="1" dirty="0">
              <a:latin typeface="DIN Alternate Bold"/>
              <a:cs typeface="DIN Alternate Bold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9144000" y="-6363"/>
            <a:ext cx="18288000" cy="52322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rgbClr val="FFFFFF"/>
                </a:solidFill>
                <a:latin typeface="DIN Alternate Bold"/>
                <a:cs typeface="DIN Alternate Bold"/>
              </a:rPr>
              <a:t>Doylestown Hospital  </a:t>
            </a:r>
            <a:r>
              <a:rPr lang="en-US" sz="2800" dirty="0" smtClean="0">
                <a:solidFill>
                  <a:srgbClr val="FFFFFF"/>
                </a:solidFill>
                <a:latin typeface="DIN Alternate Bold"/>
                <a:cs typeface="DIN Alternate Bold"/>
              </a:rPr>
              <a:t>Heart Institute</a:t>
            </a:r>
            <a:endParaRPr lang="en-US" sz="2800" dirty="0">
              <a:solidFill>
                <a:srgbClr val="FFFFFF"/>
              </a:solidFill>
              <a:latin typeface="DIN Alternate Bold"/>
              <a:cs typeface="DIN Alternate Bold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144000" y="6400800"/>
            <a:ext cx="18288000" cy="4572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/>
          <p:cNvSpPr txBox="1"/>
          <p:nvPr/>
        </p:nvSpPr>
        <p:spPr>
          <a:xfrm>
            <a:off x="9144000" y="-762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ANALYSIS II: PRECAST FOOTINGS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5536" y="3124200"/>
            <a:ext cx="4495800" cy="52322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en-US" sz="2800" b="1" dirty="0" smtClean="0">
                <a:latin typeface="DIN Alternate Bold"/>
                <a:cs typeface="DIN Alternate Bold"/>
              </a:rPr>
              <a:t>Analysis III: Modularization</a:t>
            </a:r>
            <a:endParaRPr lang="en-US" sz="2800" b="1" dirty="0">
              <a:latin typeface="DIN Alternate Bold"/>
              <a:cs typeface="DIN Alternate Bold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0" y="1206500"/>
            <a:ext cx="4343400" cy="6858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0" y="2108200"/>
            <a:ext cx="4343400" cy="6858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extBox 45"/>
          <p:cNvSpPr txBox="1"/>
          <p:nvPr/>
        </p:nvSpPr>
        <p:spPr>
          <a:xfrm>
            <a:off x="5536" y="1295400"/>
            <a:ext cx="4495800" cy="52322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en-US" sz="2800" b="1" dirty="0" smtClean="0">
                <a:solidFill>
                  <a:srgbClr val="000000"/>
                </a:solidFill>
                <a:latin typeface="DIN Alternate Bold"/>
                <a:cs typeface="DIN Alternate Bold"/>
              </a:rPr>
              <a:t>Analysis I: Prefab Exterior</a:t>
            </a:r>
            <a:endParaRPr lang="en-US" sz="2800" b="1" dirty="0">
              <a:solidFill>
                <a:srgbClr val="000000"/>
              </a:solidFill>
              <a:latin typeface="DIN Alternate Bold"/>
              <a:cs typeface="DIN Alternate Bold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536" y="2209800"/>
            <a:ext cx="4495800" cy="52322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DIN Alternate Bold"/>
                <a:cs typeface="DIN Alternate Bold"/>
              </a:rPr>
              <a:t>Analysis II: </a:t>
            </a:r>
            <a:r>
              <a:rPr lang="en-US" sz="2800" b="1" dirty="0">
                <a:solidFill>
                  <a:schemeClr val="bg1"/>
                </a:solidFill>
                <a:latin typeface="DIN Alternate Bold"/>
                <a:cs typeface="DIN Alternate Bold"/>
              </a:rPr>
              <a:t>Precast Footing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9144000" y="6096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+mj-lt"/>
              </a:rPr>
              <a:t>CONCLUSION/RECOMMENDATION</a:t>
            </a:r>
            <a:endParaRPr lang="en-US" sz="3600" b="1" dirty="0">
              <a:latin typeface="+mj-lt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18288000" y="572869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+mj-lt"/>
              </a:rPr>
              <a:t>PRECAST FOOTINGS: NOT RECOMMENDED</a:t>
            </a:r>
            <a:endParaRPr lang="en-US" sz="3600" b="1" dirty="0">
              <a:latin typeface="+mj-lt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9144000" y="2057400"/>
            <a:ext cx="92202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accent3">
                    <a:lumMod val="75000"/>
                  </a:schemeClr>
                </a:solidFill>
              </a:rPr>
              <a:t>Accelerates Schedule – 11 Days</a:t>
            </a:r>
          </a:p>
          <a:p>
            <a:pPr algn="ctr"/>
            <a:r>
              <a:rPr lang="en-US" sz="2800" b="1" dirty="0" smtClean="0">
                <a:solidFill>
                  <a:schemeClr val="accent3">
                    <a:lumMod val="75000"/>
                  </a:schemeClr>
                </a:solidFill>
              </a:rPr>
              <a:t>Reduces Material On Site</a:t>
            </a:r>
          </a:p>
          <a:p>
            <a:pPr algn="ctr"/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</a:rPr>
              <a:t>Increases Project Cost</a:t>
            </a:r>
          </a:p>
          <a:p>
            <a:pPr algn="ctr"/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</a:rPr>
              <a:t>Additional Site Equipment</a:t>
            </a:r>
          </a:p>
        </p:txBody>
      </p:sp>
      <p:pic>
        <p:nvPicPr>
          <p:cNvPr id="53" name="Picture 5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745200" y="1981200"/>
            <a:ext cx="4247745" cy="277283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850600" y="2133600"/>
            <a:ext cx="2667000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1501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creen Shot 2018-04-09 at 12.19.11 AM.png"/>
          <p:cNvPicPr>
            <a:picLocks noChangeAspect="1"/>
          </p:cNvPicPr>
          <p:nvPr/>
        </p:nvPicPr>
        <p:blipFill>
          <a:blip r:embed="rId3">
            <a:alphaModFix amt="7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470" y="762000"/>
            <a:ext cx="9038672" cy="5334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noFill/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5" name="Rectangle 4"/>
          <p:cNvSpPr/>
          <p:nvPr/>
        </p:nvSpPr>
        <p:spPr>
          <a:xfrm>
            <a:off x="9142834" y="-6946210"/>
            <a:ext cx="9144000" cy="6858000"/>
          </a:xfrm>
          <a:prstGeom prst="rect">
            <a:avLst/>
          </a:prstGeom>
          <a:solidFill>
            <a:srgbClr val="5883DF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8288000" y="-6934200"/>
            <a:ext cx="91440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r"/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0" y="-6934200"/>
            <a:ext cx="9144000" cy="6858000"/>
          </a:xfrm>
          <a:prstGeom prst="rect">
            <a:avLst/>
          </a:prstGeom>
          <a:solidFill>
            <a:schemeClr val="accent3">
              <a:lumMod val="75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304800"/>
            <a:ext cx="4343400" cy="6858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 anchorCtr="0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0" y="1206500"/>
            <a:ext cx="4343400" cy="6858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0" y="2108200"/>
            <a:ext cx="4343400" cy="6858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0" y="3009900"/>
            <a:ext cx="4343400" cy="6858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0" y="3911600"/>
            <a:ext cx="4343400" cy="6858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0" y="4813300"/>
            <a:ext cx="4343400" cy="6858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0" y="5715000"/>
            <a:ext cx="4343400" cy="6858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5536" y="381000"/>
            <a:ext cx="3575864" cy="52322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en-US" sz="2800" b="1" dirty="0">
                <a:latin typeface="DIN Alternate Bold"/>
                <a:cs typeface="DIN Alternate Bold"/>
              </a:rPr>
              <a:t>Project </a:t>
            </a:r>
            <a:r>
              <a:rPr lang="en-US" sz="2800" b="1" dirty="0" smtClean="0">
                <a:latin typeface="DIN Alternate Bold"/>
                <a:cs typeface="DIN Alternate Bold"/>
              </a:rPr>
              <a:t>Background</a:t>
            </a:r>
            <a:endParaRPr lang="en-US" sz="2800" b="1" dirty="0">
              <a:latin typeface="DIN Alternate Bold"/>
              <a:cs typeface="DIN Alternate Bold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536" y="1295400"/>
            <a:ext cx="4495800" cy="52322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en-US" sz="2800" b="1" dirty="0" smtClean="0">
                <a:solidFill>
                  <a:srgbClr val="000000"/>
                </a:solidFill>
                <a:latin typeface="DIN Alternate Bold"/>
                <a:cs typeface="DIN Alternate Bold"/>
              </a:rPr>
              <a:t>Analysis I: Prefab Exterior</a:t>
            </a:r>
            <a:endParaRPr lang="en-US" sz="2800" b="1" dirty="0">
              <a:solidFill>
                <a:srgbClr val="000000"/>
              </a:solidFill>
              <a:latin typeface="DIN Alternate Bold"/>
              <a:cs typeface="DIN Alternate Bold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536" y="3962400"/>
            <a:ext cx="449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DIN Alternate Bold"/>
                <a:cs typeface="DIN Alternate Bold"/>
              </a:rPr>
              <a:t>Analysis IV: Sustainability</a:t>
            </a:r>
            <a:endParaRPr lang="en-US" sz="2800" b="1" dirty="0">
              <a:latin typeface="DIN Alternate Bold"/>
              <a:cs typeface="DIN Alternate Bold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536" y="4876800"/>
            <a:ext cx="3956864" cy="53340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en-US" sz="2800" b="1" dirty="0" smtClean="0">
                <a:latin typeface="DIN Alternate Bold"/>
                <a:cs typeface="DIN Alternate Bold"/>
              </a:rPr>
              <a:t>Conclusions </a:t>
            </a:r>
            <a:endParaRPr lang="en-US" sz="2800" b="1" dirty="0">
              <a:latin typeface="DIN Alternate Bold"/>
              <a:cs typeface="DIN Alternate Bold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536" y="5801380"/>
            <a:ext cx="39568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DIN Alternate Bold"/>
                <a:cs typeface="DIN Alternate Bold"/>
              </a:rPr>
              <a:t>Closing Remarks</a:t>
            </a:r>
            <a:endParaRPr lang="en-US" sz="2800" b="1" dirty="0">
              <a:latin typeface="DIN Alternate Bold"/>
              <a:cs typeface="DIN Alternate Bold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9144000" y="-6363"/>
            <a:ext cx="18288000" cy="52322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rgbClr val="FFFFFF"/>
                </a:solidFill>
                <a:latin typeface="DIN Alternate Bold"/>
                <a:cs typeface="DIN Alternate Bold"/>
              </a:rPr>
              <a:t>Doylestown Hospital </a:t>
            </a:r>
            <a:r>
              <a:rPr lang="en-US" sz="2800" dirty="0" smtClean="0">
                <a:solidFill>
                  <a:srgbClr val="FFFFFF"/>
                </a:solidFill>
                <a:latin typeface="DIN Alternate Bold"/>
                <a:cs typeface="DIN Alternate Bold"/>
              </a:rPr>
              <a:t> Heart Institute</a:t>
            </a:r>
            <a:endParaRPr lang="en-US" sz="2800" dirty="0">
              <a:solidFill>
                <a:srgbClr val="FFFFFF"/>
              </a:solidFill>
              <a:latin typeface="DIN Alternate Bold"/>
              <a:cs typeface="DIN Alternate Bold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144000" y="6400800"/>
            <a:ext cx="18288000" cy="4572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/>
          <p:cNvSpPr txBox="1"/>
          <p:nvPr/>
        </p:nvSpPr>
        <p:spPr>
          <a:xfrm>
            <a:off x="9144000" y="76200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+mj-lt"/>
              </a:rPr>
              <a:t>ANALYSIS III: MODULARIZATION</a:t>
            </a:r>
          </a:p>
          <a:p>
            <a:pPr algn="ctr"/>
            <a:r>
              <a:rPr lang="en-US" sz="3600" b="1" dirty="0" smtClean="0">
                <a:latin typeface="+mj-lt"/>
              </a:rPr>
              <a:t>PATIENT BATHROOMS</a:t>
            </a:r>
            <a:endParaRPr lang="en-US" sz="3600" b="1" dirty="0">
              <a:latin typeface="+mj-lt"/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19583400" y="1143000"/>
            <a:ext cx="6705600" cy="17526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DIN Alternate Bold"/>
                <a:cs typeface="DIN Alternate Bold"/>
              </a:rPr>
              <a:t>Problem: 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DIN Alternate Bold"/>
                <a:cs typeface="DIN Alternate Bold"/>
              </a:rPr>
              <a:t>Project Over Budget	       </a:t>
            </a:r>
          </a:p>
          <a:p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DIN Alternate Bold"/>
                <a:cs typeface="DIN Alternate Bold"/>
              </a:rPr>
              <a:t>	 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DIN Alternate Bold"/>
                <a:cs typeface="DIN Alternate Bold"/>
              </a:rPr>
              <a:t>     Tight Schedule</a:t>
            </a:r>
            <a:endParaRPr lang="en-US" sz="2800" dirty="0">
              <a:solidFill>
                <a:schemeClr val="accent6">
                  <a:lumMod val="75000"/>
                </a:schemeClr>
              </a:solidFill>
              <a:latin typeface="DIN Alternate Bold"/>
              <a:cs typeface="DIN Alternate Bold"/>
            </a:endParaRPr>
          </a:p>
        </p:txBody>
      </p:sp>
      <p:sp>
        <p:nvSpPr>
          <p:cNvPr id="45" name="Rounded Rectangle 44"/>
          <p:cNvSpPr/>
          <p:nvPr/>
        </p:nvSpPr>
        <p:spPr>
          <a:xfrm>
            <a:off x="19735800" y="3810000"/>
            <a:ext cx="6705600" cy="17526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dirty="0" smtClean="0">
                <a:solidFill>
                  <a:srgbClr val="984807"/>
                </a:solidFill>
                <a:latin typeface="DIN Alternate Bold"/>
                <a:cs typeface="DIN Alternate Bold"/>
              </a:rPr>
              <a:t>Goals:  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DIN Alternate Bold"/>
                <a:cs typeface="DIN Alternate Bold"/>
              </a:rPr>
              <a:t>Reduce Schedule Duration</a:t>
            </a:r>
          </a:p>
          <a:p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DIN Alternate Bold"/>
                <a:cs typeface="DIN Alternate Bold"/>
              </a:rPr>
              <a:t>	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DIN Alternate Bold"/>
                <a:cs typeface="DIN Alternate Bold"/>
              </a:rPr>
              <a:t>  Reduce Cost</a:t>
            </a:r>
          </a:p>
          <a:p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DIN Alternate Bold"/>
                <a:cs typeface="DIN Alternate Bold"/>
              </a:rPr>
              <a:t>	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DIN Alternate Bold"/>
                <a:cs typeface="DIN Alternate Bold"/>
              </a:rPr>
              <a:t>  Improve Quality</a:t>
            </a:r>
            <a:endParaRPr lang="en-US" sz="2800" dirty="0">
              <a:solidFill>
                <a:schemeClr val="accent6">
                  <a:lumMod val="75000"/>
                </a:schemeClr>
              </a:solidFill>
              <a:latin typeface="DIN Alternate Bold"/>
              <a:cs typeface="DIN Alternate Bold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536" y="2209800"/>
            <a:ext cx="4495800" cy="52322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en-US" sz="2800" b="1" dirty="0" smtClean="0">
                <a:latin typeface="DIN Alternate Bold"/>
                <a:cs typeface="DIN Alternate Bold"/>
              </a:rPr>
              <a:t>Analysis II: </a:t>
            </a:r>
            <a:r>
              <a:rPr lang="en-US" sz="2800" b="1" dirty="0">
                <a:latin typeface="DIN Alternate Bold"/>
                <a:cs typeface="DIN Alternate Bold"/>
              </a:rPr>
              <a:t>Precast Footing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5536" y="3124200"/>
            <a:ext cx="4495800" cy="52322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DIN Alternate Bold"/>
                <a:cs typeface="DIN Alternate Bold"/>
              </a:rPr>
              <a:t>Analysis III: Modularization</a:t>
            </a:r>
            <a:endParaRPr lang="en-US" sz="2800" b="1" dirty="0">
              <a:solidFill>
                <a:schemeClr val="bg1"/>
              </a:solidFill>
              <a:latin typeface="DIN Alternate Bold"/>
              <a:cs typeface="DIN Alternate Bold"/>
            </a:endParaRPr>
          </a:p>
        </p:txBody>
      </p:sp>
      <p:pic>
        <p:nvPicPr>
          <p:cNvPr id="2" name="Picture 1" descr="Screen Shot 2018-04-09 at 3.10.41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5200" y="2362200"/>
            <a:ext cx="4800600" cy="3734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81608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creen Shot 2018-04-09 at 12.19.11 AM.png"/>
          <p:cNvPicPr>
            <a:picLocks noChangeAspect="1"/>
          </p:cNvPicPr>
          <p:nvPr/>
        </p:nvPicPr>
        <p:blipFill>
          <a:blip r:embed="rId3">
            <a:alphaModFix amt="7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470" y="762000"/>
            <a:ext cx="9038672" cy="5334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noFill/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5" name="Rectangle 4"/>
          <p:cNvSpPr/>
          <p:nvPr/>
        </p:nvSpPr>
        <p:spPr>
          <a:xfrm>
            <a:off x="9142834" y="-6946210"/>
            <a:ext cx="9144000" cy="6858000"/>
          </a:xfrm>
          <a:prstGeom prst="rect">
            <a:avLst/>
          </a:prstGeom>
          <a:solidFill>
            <a:srgbClr val="5883DF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8288000" y="-6934200"/>
            <a:ext cx="91440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r"/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0" y="-6934200"/>
            <a:ext cx="9144000" cy="6858000"/>
          </a:xfrm>
          <a:prstGeom prst="rect">
            <a:avLst/>
          </a:prstGeom>
          <a:solidFill>
            <a:schemeClr val="accent3">
              <a:lumMod val="75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304800"/>
            <a:ext cx="4343400" cy="6858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 anchorCtr="0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0" y="3911600"/>
            <a:ext cx="4343400" cy="6858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0" y="4813300"/>
            <a:ext cx="4343400" cy="6858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0" y="5715000"/>
            <a:ext cx="4343400" cy="6858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5536" y="381000"/>
            <a:ext cx="3575864" cy="52322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en-US" sz="2800" b="1" dirty="0">
                <a:latin typeface="DIN Alternate Bold"/>
                <a:cs typeface="DIN Alternate Bold"/>
              </a:rPr>
              <a:t>Project </a:t>
            </a:r>
            <a:r>
              <a:rPr lang="en-US" sz="2800" b="1" dirty="0" smtClean="0">
                <a:latin typeface="DIN Alternate Bold"/>
                <a:cs typeface="DIN Alternate Bold"/>
              </a:rPr>
              <a:t>Background</a:t>
            </a:r>
            <a:endParaRPr lang="en-US" sz="2800" b="1" dirty="0">
              <a:latin typeface="DIN Alternate Bold"/>
              <a:cs typeface="DIN Alternate Bold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536" y="3962400"/>
            <a:ext cx="449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DIN Alternate Bold"/>
                <a:cs typeface="DIN Alternate Bold"/>
              </a:rPr>
              <a:t>Analysis IV: Sustainability</a:t>
            </a:r>
            <a:endParaRPr lang="en-US" sz="2800" b="1" dirty="0">
              <a:latin typeface="DIN Alternate Bold"/>
              <a:cs typeface="DIN Alternate Bold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536" y="4876800"/>
            <a:ext cx="3956864" cy="53340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en-US" sz="2800" b="1" dirty="0" smtClean="0">
                <a:latin typeface="DIN Alternate Bold"/>
                <a:cs typeface="DIN Alternate Bold"/>
              </a:rPr>
              <a:t>Conclusions </a:t>
            </a:r>
            <a:endParaRPr lang="en-US" sz="2800" b="1" dirty="0">
              <a:latin typeface="DIN Alternate Bold"/>
              <a:cs typeface="DIN Alternate Bold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536" y="5801380"/>
            <a:ext cx="39568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DIN Alternate Bold"/>
                <a:cs typeface="DIN Alternate Bold"/>
              </a:rPr>
              <a:t>Closing Remarks</a:t>
            </a:r>
            <a:endParaRPr lang="en-US" sz="2800" b="1" dirty="0">
              <a:latin typeface="DIN Alternate Bold"/>
              <a:cs typeface="DIN Alternate Bold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9144000" y="-6363"/>
            <a:ext cx="18288000" cy="52322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rgbClr val="FFFFFF"/>
                </a:solidFill>
                <a:latin typeface="DIN Alternate Bold"/>
                <a:cs typeface="DIN Alternate Bold"/>
              </a:rPr>
              <a:t>Doylestown Hospital  </a:t>
            </a:r>
            <a:r>
              <a:rPr lang="en-US" sz="2800" dirty="0" smtClean="0">
                <a:solidFill>
                  <a:srgbClr val="FFFFFF"/>
                </a:solidFill>
                <a:latin typeface="DIN Alternate Bold"/>
                <a:cs typeface="DIN Alternate Bold"/>
              </a:rPr>
              <a:t>Heart Institute</a:t>
            </a:r>
            <a:endParaRPr lang="en-US" sz="2800" dirty="0">
              <a:solidFill>
                <a:srgbClr val="FFFFFF"/>
              </a:solidFill>
              <a:latin typeface="DIN Alternate Bold"/>
              <a:cs typeface="DIN Alternate Bold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144000" y="6400800"/>
            <a:ext cx="18288000" cy="4572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/>
          <p:cNvSpPr txBox="1"/>
          <p:nvPr/>
        </p:nvSpPr>
        <p:spPr>
          <a:xfrm>
            <a:off x="9144000" y="-762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ANALYSIS </a:t>
            </a:r>
            <a:r>
              <a:rPr lang="en-US" sz="3600" b="1" dirty="0" smtClean="0">
                <a:solidFill>
                  <a:schemeClr val="bg1"/>
                </a:solidFill>
              </a:rPr>
              <a:t>III: MODULAR BATHROOM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0" y="1206500"/>
            <a:ext cx="4343400" cy="6858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extBox 45"/>
          <p:cNvSpPr txBox="1"/>
          <p:nvPr/>
        </p:nvSpPr>
        <p:spPr>
          <a:xfrm>
            <a:off x="5536" y="1295400"/>
            <a:ext cx="4495800" cy="52322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en-US" sz="2800" b="1" dirty="0" smtClean="0">
                <a:solidFill>
                  <a:srgbClr val="000000"/>
                </a:solidFill>
                <a:latin typeface="DIN Alternate Bold"/>
                <a:cs typeface="DIN Alternate Bold"/>
              </a:rPr>
              <a:t>Analysis I: Prefab Exterior</a:t>
            </a:r>
            <a:endParaRPr lang="en-US" sz="2800" b="1" dirty="0">
              <a:solidFill>
                <a:srgbClr val="000000"/>
              </a:solidFill>
              <a:latin typeface="DIN Alternate Bold"/>
              <a:cs typeface="DIN Alternate Bold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9144000" y="6096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+mj-lt"/>
              </a:rPr>
              <a:t>TYPICAL PATIENT BATHROOM</a:t>
            </a:r>
            <a:endParaRPr lang="en-US" sz="3600" b="1" dirty="0">
              <a:latin typeface="+mj-lt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2108200"/>
            <a:ext cx="4343400" cy="6858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0" y="3009900"/>
            <a:ext cx="4343400" cy="6858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5536" y="2209800"/>
            <a:ext cx="4495800" cy="52322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en-US" sz="2800" b="1" dirty="0" smtClean="0">
                <a:latin typeface="DIN Alternate Bold"/>
                <a:cs typeface="DIN Alternate Bold"/>
              </a:rPr>
              <a:t>Analysis II: </a:t>
            </a:r>
            <a:r>
              <a:rPr lang="en-US" sz="2800" b="1" dirty="0">
                <a:latin typeface="DIN Alternate Bold"/>
                <a:cs typeface="DIN Alternate Bold"/>
              </a:rPr>
              <a:t>Precast Footing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536" y="3124200"/>
            <a:ext cx="4495800" cy="52322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DIN Alternate Bold"/>
                <a:cs typeface="DIN Alternate Bold"/>
              </a:rPr>
              <a:t>Analysis III: Modularization</a:t>
            </a:r>
            <a:endParaRPr lang="en-US" sz="2800" b="1" dirty="0">
              <a:solidFill>
                <a:schemeClr val="bg1"/>
              </a:solidFill>
              <a:latin typeface="DIN Alternate Bold"/>
              <a:cs typeface="DIN Alternate Bold"/>
            </a:endParaRPr>
          </a:p>
        </p:txBody>
      </p:sp>
      <p:pic>
        <p:nvPicPr>
          <p:cNvPr id="3" name="Picture 2" descr="Screen Shot 2018-04-09 at 3.16.00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06200" y="1371600"/>
            <a:ext cx="4368800" cy="4719580"/>
          </a:xfrm>
          <a:prstGeom prst="rect">
            <a:avLst/>
          </a:prstGeom>
        </p:spPr>
      </p:pic>
      <p:pic>
        <p:nvPicPr>
          <p:cNvPr id="4" name="Picture 3" descr="Screen Shot 2018-04-09 at 3.18.24 A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92600" y="914400"/>
            <a:ext cx="10693400" cy="4917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75606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creen Shot 2018-04-09 at 12.19.11 AM.png"/>
          <p:cNvPicPr>
            <a:picLocks noChangeAspect="1"/>
          </p:cNvPicPr>
          <p:nvPr/>
        </p:nvPicPr>
        <p:blipFill>
          <a:blip r:embed="rId3">
            <a:alphaModFix amt="7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470" y="762000"/>
            <a:ext cx="9038672" cy="5334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noFill/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5" name="Rectangle 4"/>
          <p:cNvSpPr/>
          <p:nvPr/>
        </p:nvSpPr>
        <p:spPr>
          <a:xfrm>
            <a:off x="9142834" y="-6946210"/>
            <a:ext cx="9144000" cy="6858000"/>
          </a:xfrm>
          <a:prstGeom prst="rect">
            <a:avLst/>
          </a:prstGeom>
          <a:solidFill>
            <a:srgbClr val="5883DF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8288000" y="-6934200"/>
            <a:ext cx="91440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r"/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0" y="-6934200"/>
            <a:ext cx="9144000" cy="6858000"/>
          </a:xfrm>
          <a:prstGeom prst="rect">
            <a:avLst/>
          </a:prstGeom>
          <a:solidFill>
            <a:schemeClr val="accent3">
              <a:lumMod val="75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304800"/>
            <a:ext cx="4343400" cy="6858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 anchorCtr="0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0" y="3911600"/>
            <a:ext cx="4343400" cy="6858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0" y="4813300"/>
            <a:ext cx="4343400" cy="6858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0" y="5715000"/>
            <a:ext cx="4343400" cy="6858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5536" y="381000"/>
            <a:ext cx="3575864" cy="52322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en-US" sz="2800" b="1" dirty="0">
                <a:latin typeface="DIN Alternate Bold"/>
                <a:cs typeface="DIN Alternate Bold"/>
              </a:rPr>
              <a:t>Project </a:t>
            </a:r>
            <a:r>
              <a:rPr lang="en-US" sz="2800" b="1" dirty="0" smtClean="0">
                <a:latin typeface="DIN Alternate Bold"/>
                <a:cs typeface="DIN Alternate Bold"/>
              </a:rPr>
              <a:t>Background</a:t>
            </a:r>
            <a:endParaRPr lang="en-US" sz="2800" b="1" dirty="0">
              <a:latin typeface="DIN Alternate Bold"/>
              <a:cs typeface="DIN Alternate Bold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536" y="3962400"/>
            <a:ext cx="449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DIN Alternate Bold"/>
                <a:cs typeface="DIN Alternate Bold"/>
              </a:rPr>
              <a:t>Analysis IV: Sustainability</a:t>
            </a:r>
            <a:endParaRPr lang="en-US" sz="2800" b="1" dirty="0">
              <a:latin typeface="DIN Alternate Bold"/>
              <a:cs typeface="DIN Alternate Bold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536" y="4876800"/>
            <a:ext cx="3956864" cy="53340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en-US" sz="2800" b="1" dirty="0" smtClean="0">
                <a:latin typeface="DIN Alternate Bold"/>
                <a:cs typeface="DIN Alternate Bold"/>
              </a:rPr>
              <a:t>Conclusions </a:t>
            </a:r>
            <a:endParaRPr lang="en-US" sz="2800" b="1" dirty="0">
              <a:latin typeface="DIN Alternate Bold"/>
              <a:cs typeface="DIN Alternate Bold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536" y="5801380"/>
            <a:ext cx="39568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DIN Alternate Bold"/>
                <a:cs typeface="DIN Alternate Bold"/>
              </a:rPr>
              <a:t>Closing Remarks</a:t>
            </a:r>
            <a:endParaRPr lang="en-US" sz="2800" b="1" dirty="0">
              <a:latin typeface="DIN Alternate Bold"/>
              <a:cs typeface="DIN Alternate Bold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9144000" y="-6363"/>
            <a:ext cx="18288000" cy="52322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rgbClr val="FFFFFF"/>
                </a:solidFill>
                <a:latin typeface="DIN Alternate Bold"/>
                <a:cs typeface="DIN Alternate Bold"/>
              </a:rPr>
              <a:t>Doylestown Hospital  </a:t>
            </a:r>
            <a:r>
              <a:rPr lang="en-US" sz="2800" dirty="0" smtClean="0">
                <a:solidFill>
                  <a:srgbClr val="FFFFFF"/>
                </a:solidFill>
                <a:latin typeface="DIN Alternate Bold"/>
                <a:cs typeface="DIN Alternate Bold"/>
              </a:rPr>
              <a:t>Heart Institute</a:t>
            </a:r>
            <a:endParaRPr lang="en-US" sz="2800" dirty="0">
              <a:solidFill>
                <a:srgbClr val="FFFFFF"/>
              </a:solidFill>
              <a:latin typeface="DIN Alternate Bold"/>
              <a:cs typeface="DIN Alternate Bold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144000" y="6400800"/>
            <a:ext cx="18288000" cy="4572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/>
          <p:cNvSpPr txBox="1"/>
          <p:nvPr/>
        </p:nvSpPr>
        <p:spPr>
          <a:xfrm>
            <a:off x="9144000" y="-762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ANALYSIS </a:t>
            </a:r>
            <a:r>
              <a:rPr lang="en-US" sz="3600" b="1" dirty="0" smtClean="0">
                <a:solidFill>
                  <a:schemeClr val="bg1"/>
                </a:solidFill>
              </a:rPr>
              <a:t>III: MODULAR BATHROOM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0" y="1206500"/>
            <a:ext cx="4343400" cy="6858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extBox 45"/>
          <p:cNvSpPr txBox="1"/>
          <p:nvPr/>
        </p:nvSpPr>
        <p:spPr>
          <a:xfrm>
            <a:off x="5536" y="1295400"/>
            <a:ext cx="4495800" cy="52322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en-US" sz="2800" b="1" dirty="0" smtClean="0">
                <a:solidFill>
                  <a:srgbClr val="000000"/>
                </a:solidFill>
                <a:latin typeface="DIN Alternate Bold"/>
                <a:cs typeface="DIN Alternate Bold"/>
              </a:rPr>
              <a:t>Analysis I: Prefab Exterior</a:t>
            </a:r>
            <a:endParaRPr lang="en-US" sz="2800" b="1" dirty="0">
              <a:solidFill>
                <a:srgbClr val="000000"/>
              </a:solidFill>
              <a:latin typeface="DIN Alternate Bold"/>
              <a:cs typeface="DIN Alternate Bold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9144000" y="6096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+mj-lt"/>
              </a:rPr>
              <a:t>TYPICAL PATIENT BATHROOM</a:t>
            </a:r>
            <a:endParaRPr lang="en-US" sz="3600" b="1" dirty="0">
              <a:latin typeface="+mj-lt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2108200"/>
            <a:ext cx="4343400" cy="6858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0" y="3009900"/>
            <a:ext cx="4343400" cy="6858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5536" y="2209800"/>
            <a:ext cx="4495800" cy="52322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en-US" sz="2800" b="1" dirty="0" smtClean="0">
                <a:latin typeface="DIN Alternate Bold"/>
                <a:cs typeface="DIN Alternate Bold"/>
              </a:rPr>
              <a:t>Analysis II: </a:t>
            </a:r>
            <a:r>
              <a:rPr lang="en-US" sz="2800" b="1" dirty="0">
                <a:latin typeface="DIN Alternate Bold"/>
                <a:cs typeface="DIN Alternate Bold"/>
              </a:rPr>
              <a:t>Precast Footing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536" y="3124200"/>
            <a:ext cx="4495800" cy="52322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DIN Alternate Bold"/>
                <a:cs typeface="DIN Alternate Bold"/>
              </a:rPr>
              <a:t>Analysis III: Modularization</a:t>
            </a:r>
            <a:endParaRPr lang="en-US" sz="2800" b="1" dirty="0">
              <a:solidFill>
                <a:schemeClr val="bg1"/>
              </a:solidFill>
              <a:latin typeface="DIN Alternate Bold"/>
              <a:cs typeface="DIN Alternate Bold"/>
            </a:endParaRPr>
          </a:p>
        </p:txBody>
      </p:sp>
      <p:pic>
        <p:nvPicPr>
          <p:cNvPr id="4" name="Picture 3" descr="Screen Shot 2018-04-09 at 3.18.24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92600" y="914400"/>
            <a:ext cx="10693400" cy="4917550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10668000" y="1828800"/>
            <a:ext cx="70104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</a:rPr>
              <a:t>Redundancy: Identical Second and Third Floors </a:t>
            </a:r>
          </a:p>
          <a:p>
            <a:endParaRPr lang="en-US" sz="2800" b="1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</a:rPr>
              <a:t>48 Bathrooms</a:t>
            </a:r>
          </a:p>
          <a:p>
            <a:endParaRPr lang="en-US" sz="28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</a:rPr>
              <a:t>10’3” x 6’</a:t>
            </a:r>
          </a:p>
        </p:txBody>
      </p:sp>
    </p:spTree>
    <p:extLst>
      <p:ext uri="{BB962C8B-B14F-4D97-AF65-F5344CB8AC3E}">
        <p14:creationId xmlns:p14="http://schemas.microsoft.com/office/powerpoint/2010/main" val="9689979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creen Shot 2018-04-09 at 12.19.11 AM.png"/>
          <p:cNvPicPr>
            <a:picLocks noChangeAspect="1"/>
          </p:cNvPicPr>
          <p:nvPr/>
        </p:nvPicPr>
        <p:blipFill>
          <a:blip r:embed="rId3">
            <a:alphaModFix amt="7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470" y="762000"/>
            <a:ext cx="9038672" cy="5334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noFill/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5" name="Rectangle 4"/>
          <p:cNvSpPr/>
          <p:nvPr/>
        </p:nvSpPr>
        <p:spPr>
          <a:xfrm>
            <a:off x="9142834" y="-6946210"/>
            <a:ext cx="9144000" cy="6858000"/>
          </a:xfrm>
          <a:prstGeom prst="rect">
            <a:avLst/>
          </a:prstGeom>
          <a:solidFill>
            <a:srgbClr val="5883DF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8288000" y="-6934200"/>
            <a:ext cx="91440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r"/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0" y="-6934200"/>
            <a:ext cx="9144000" cy="6858000"/>
          </a:xfrm>
          <a:prstGeom prst="rect">
            <a:avLst/>
          </a:prstGeom>
          <a:solidFill>
            <a:schemeClr val="accent3">
              <a:lumMod val="75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304800"/>
            <a:ext cx="4343400" cy="6858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 anchorCtr="0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0" y="3911600"/>
            <a:ext cx="4343400" cy="6858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0" y="4813300"/>
            <a:ext cx="4343400" cy="6858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0" y="5715000"/>
            <a:ext cx="4343400" cy="6858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5536" y="381000"/>
            <a:ext cx="3575864" cy="52322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en-US" sz="2800" b="1" dirty="0">
                <a:latin typeface="DIN Alternate Bold"/>
                <a:cs typeface="DIN Alternate Bold"/>
              </a:rPr>
              <a:t>Project </a:t>
            </a:r>
            <a:r>
              <a:rPr lang="en-US" sz="2800" b="1" dirty="0" smtClean="0">
                <a:latin typeface="DIN Alternate Bold"/>
                <a:cs typeface="DIN Alternate Bold"/>
              </a:rPr>
              <a:t>Background</a:t>
            </a:r>
            <a:endParaRPr lang="en-US" sz="2800" b="1" dirty="0">
              <a:latin typeface="DIN Alternate Bold"/>
              <a:cs typeface="DIN Alternate Bold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536" y="3962400"/>
            <a:ext cx="449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DIN Alternate Bold"/>
                <a:cs typeface="DIN Alternate Bold"/>
              </a:rPr>
              <a:t>Analysis IV: Sustainability</a:t>
            </a:r>
            <a:endParaRPr lang="en-US" sz="2800" b="1" dirty="0">
              <a:latin typeface="DIN Alternate Bold"/>
              <a:cs typeface="DIN Alternate Bold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536" y="4876800"/>
            <a:ext cx="3956864" cy="53340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en-US" sz="2800" b="1" dirty="0" smtClean="0">
                <a:latin typeface="DIN Alternate Bold"/>
                <a:cs typeface="DIN Alternate Bold"/>
              </a:rPr>
              <a:t>Conclusions </a:t>
            </a:r>
            <a:endParaRPr lang="en-US" sz="2800" b="1" dirty="0">
              <a:latin typeface="DIN Alternate Bold"/>
              <a:cs typeface="DIN Alternate Bold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536" y="5801380"/>
            <a:ext cx="39568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DIN Alternate Bold"/>
                <a:cs typeface="DIN Alternate Bold"/>
              </a:rPr>
              <a:t>Closing Remarks</a:t>
            </a:r>
            <a:endParaRPr lang="en-US" sz="2800" b="1" dirty="0">
              <a:latin typeface="DIN Alternate Bold"/>
              <a:cs typeface="DIN Alternate Bold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9144000" y="-6363"/>
            <a:ext cx="18288000" cy="52322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rgbClr val="FFFFFF"/>
                </a:solidFill>
                <a:latin typeface="DIN Alternate Bold"/>
                <a:cs typeface="DIN Alternate Bold"/>
              </a:rPr>
              <a:t>Doylestown Hospital  </a:t>
            </a:r>
            <a:r>
              <a:rPr lang="en-US" sz="2800" dirty="0" smtClean="0">
                <a:solidFill>
                  <a:srgbClr val="FFFFFF"/>
                </a:solidFill>
                <a:latin typeface="DIN Alternate Bold"/>
                <a:cs typeface="DIN Alternate Bold"/>
              </a:rPr>
              <a:t>Heart Institute</a:t>
            </a:r>
            <a:endParaRPr lang="en-US" sz="2800" dirty="0">
              <a:solidFill>
                <a:srgbClr val="FFFFFF"/>
              </a:solidFill>
              <a:latin typeface="DIN Alternate Bold"/>
              <a:cs typeface="DIN Alternate Bold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144000" y="6400800"/>
            <a:ext cx="18288000" cy="4572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/>
          <p:cNvSpPr txBox="1"/>
          <p:nvPr/>
        </p:nvSpPr>
        <p:spPr>
          <a:xfrm>
            <a:off x="9144000" y="-762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ANALYSIS </a:t>
            </a:r>
            <a:r>
              <a:rPr lang="en-US" sz="3600" b="1" dirty="0" smtClean="0">
                <a:solidFill>
                  <a:schemeClr val="bg1"/>
                </a:solidFill>
              </a:rPr>
              <a:t>III: MODULAR BATHROOM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0" y="1206500"/>
            <a:ext cx="4343400" cy="6858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extBox 45"/>
          <p:cNvSpPr txBox="1"/>
          <p:nvPr/>
        </p:nvSpPr>
        <p:spPr>
          <a:xfrm>
            <a:off x="5536" y="1295400"/>
            <a:ext cx="4495800" cy="52322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en-US" sz="2800" b="1" dirty="0" smtClean="0">
                <a:solidFill>
                  <a:srgbClr val="000000"/>
                </a:solidFill>
                <a:latin typeface="DIN Alternate Bold"/>
                <a:cs typeface="DIN Alternate Bold"/>
              </a:rPr>
              <a:t>Analysis I: Prefab Exterior</a:t>
            </a:r>
            <a:endParaRPr lang="en-US" sz="2800" b="1" dirty="0">
              <a:solidFill>
                <a:srgbClr val="000000"/>
              </a:solidFill>
              <a:latin typeface="DIN Alternate Bold"/>
              <a:cs typeface="DIN Alternate Bold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9144000" y="6096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+mj-lt"/>
              </a:rPr>
              <a:t>COST COMPARISON</a:t>
            </a:r>
            <a:endParaRPr lang="en-US" sz="3600" b="1" dirty="0">
              <a:latin typeface="+mj-lt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2108200"/>
            <a:ext cx="4343400" cy="6858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0" y="3009900"/>
            <a:ext cx="4343400" cy="6858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5536" y="2209800"/>
            <a:ext cx="4495800" cy="52322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en-US" sz="2800" b="1" dirty="0" smtClean="0">
                <a:latin typeface="DIN Alternate Bold"/>
                <a:cs typeface="DIN Alternate Bold"/>
              </a:rPr>
              <a:t>Analysis II: </a:t>
            </a:r>
            <a:r>
              <a:rPr lang="en-US" sz="2800" b="1" dirty="0">
                <a:latin typeface="DIN Alternate Bold"/>
                <a:cs typeface="DIN Alternate Bold"/>
              </a:rPr>
              <a:t>Precast Footing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536" y="3124200"/>
            <a:ext cx="4495800" cy="52322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DIN Alternate Bold"/>
                <a:cs typeface="DIN Alternate Bold"/>
              </a:rPr>
              <a:t>Analysis III: Modularization</a:t>
            </a:r>
            <a:endParaRPr lang="en-US" sz="2800" b="1" dirty="0">
              <a:solidFill>
                <a:schemeClr val="bg1"/>
              </a:solidFill>
              <a:latin typeface="DIN Alternate Bold"/>
              <a:cs typeface="DIN Alternate Bold"/>
            </a:endParaRPr>
          </a:p>
        </p:txBody>
      </p:sp>
      <p:sp>
        <p:nvSpPr>
          <p:cNvPr id="2" name="Up Arrow 1"/>
          <p:cNvSpPr/>
          <p:nvPr/>
        </p:nvSpPr>
        <p:spPr>
          <a:xfrm>
            <a:off x="9144000" y="1447800"/>
            <a:ext cx="5105400" cy="4114800"/>
          </a:xfrm>
          <a:prstGeom prst="up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Transportation</a:t>
            </a:r>
          </a:p>
          <a:p>
            <a:pPr algn="ctr"/>
            <a:r>
              <a:rPr lang="en-US" sz="2800" dirty="0" smtClean="0"/>
              <a:t>6 pods per truck</a:t>
            </a:r>
          </a:p>
          <a:p>
            <a:pPr algn="ctr"/>
            <a:r>
              <a:rPr lang="en-US" sz="2800" dirty="0" smtClean="0"/>
              <a:t>+$505/delivery</a:t>
            </a:r>
          </a:p>
          <a:p>
            <a:pPr algn="ctr"/>
            <a:r>
              <a:rPr lang="en-US" sz="2800" dirty="0" smtClean="0"/>
              <a:t>Total Inc. $4032</a:t>
            </a:r>
          </a:p>
          <a:p>
            <a:pPr algn="ctr"/>
            <a:endParaRPr lang="en-US" dirty="0"/>
          </a:p>
        </p:txBody>
      </p:sp>
      <p:sp>
        <p:nvSpPr>
          <p:cNvPr id="3" name="Down Arrow 2"/>
          <p:cNvSpPr/>
          <p:nvPr/>
        </p:nvSpPr>
        <p:spPr>
          <a:xfrm>
            <a:off x="13335000" y="1676400"/>
            <a:ext cx="5638800" cy="4191000"/>
          </a:xfrm>
          <a:prstGeom prst="downArrow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Labor</a:t>
            </a:r>
          </a:p>
          <a:p>
            <a:pPr algn="ctr"/>
            <a:r>
              <a:rPr lang="en-US" sz="2800" dirty="0" smtClean="0"/>
              <a:t>Reduced Labor Hours</a:t>
            </a:r>
          </a:p>
          <a:p>
            <a:pPr algn="ctr"/>
            <a:r>
              <a:rPr lang="en-US" sz="2800" dirty="0" smtClean="0"/>
              <a:t>Total Dec. $26,880</a:t>
            </a:r>
          </a:p>
          <a:p>
            <a:pPr algn="ctr"/>
            <a:endParaRPr lang="en-US" dirty="0"/>
          </a:p>
        </p:txBody>
      </p:sp>
      <p:sp>
        <p:nvSpPr>
          <p:cNvPr id="42" name="TextBox 41"/>
          <p:cNvSpPr txBox="1"/>
          <p:nvPr/>
        </p:nvSpPr>
        <p:spPr>
          <a:xfrm>
            <a:off x="18288000" y="6096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+mj-lt"/>
              </a:rPr>
              <a:t>SCHEDULE COMPARISON</a:t>
            </a:r>
            <a:endParaRPr lang="en-US" sz="3600" b="1" dirty="0">
              <a:latin typeface="+mj-lt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19431000" y="1828800"/>
            <a:ext cx="70104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</a:rPr>
              <a:t>Total Duration: 4 Days</a:t>
            </a:r>
          </a:p>
          <a:p>
            <a:endParaRPr lang="en-US" sz="2800" b="1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</a:rPr>
              <a:t>Original Duration: 36 Days</a:t>
            </a:r>
          </a:p>
          <a:p>
            <a:endParaRPr lang="en-US" sz="2800" b="1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389600" y="3886200"/>
            <a:ext cx="906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32 Day Reduction</a:t>
            </a:r>
            <a:endParaRPr lang="en-US" sz="3600" b="1" dirty="0">
              <a:solidFill>
                <a:schemeClr val="accent6">
                  <a:lumMod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301504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 descr="Screen Shot 2018-04-09 at 12.19.11 AM.png"/>
          <p:cNvPicPr>
            <a:picLocks noChangeAspect="1"/>
          </p:cNvPicPr>
          <p:nvPr/>
        </p:nvPicPr>
        <p:blipFill>
          <a:blip r:embed="rId3">
            <a:alphaModFix amt="7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470" y="762000"/>
            <a:ext cx="9038672" cy="5334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noFill/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5" name="Rectangle 4"/>
          <p:cNvSpPr/>
          <p:nvPr/>
        </p:nvSpPr>
        <p:spPr>
          <a:xfrm>
            <a:off x="9142834" y="-6946210"/>
            <a:ext cx="9144000" cy="6858000"/>
          </a:xfrm>
          <a:prstGeom prst="rect">
            <a:avLst/>
          </a:prstGeom>
          <a:solidFill>
            <a:srgbClr val="5883DF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8288000" y="-6934200"/>
            <a:ext cx="91440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r"/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0" y="-6934200"/>
            <a:ext cx="9144000" cy="6858000"/>
          </a:xfrm>
          <a:prstGeom prst="rect">
            <a:avLst/>
          </a:prstGeom>
          <a:solidFill>
            <a:schemeClr val="accent3">
              <a:lumMod val="75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304800"/>
            <a:ext cx="4343400" cy="6858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 anchorCtr="0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0" y="1206500"/>
            <a:ext cx="4343400" cy="6858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0" y="2108200"/>
            <a:ext cx="4343400" cy="6858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0" y="3009900"/>
            <a:ext cx="4343400" cy="6858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0" y="3911600"/>
            <a:ext cx="4343400" cy="6858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0" y="4813300"/>
            <a:ext cx="4343400" cy="6858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0" y="5715000"/>
            <a:ext cx="4343400" cy="6858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5536" y="381000"/>
            <a:ext cx="3575864" cy="52322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en-US" sz="2800" dirty="0">
                <a:latin typeface="DIN Alternate Bold"/>
                <a:cs typeface="DIN Alternate Bold"/>
              </a:rPr>
              <a:t>Project </a:t>
            </a:r>
            <a:r>
              <a:rPr lang="en-US" sz="2800" dirty="0" smtClean="0">
                <a:latin typeface="DIN Alternate Bold"/>
                <a:cs typeface="DIN Alternate Bold"/>
              </a:rPr>
              <a:t>Background</a:t>
            </a:r>
            <a:endParaRPr lang="en-US" sz="2800" dirty="0">
              <a:latin typeface="DIN Alternate Bold"/>
              <a:cs typeface="DIN Alternate Bold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536" y="1295400"/>
            <a:ext cx="4495800" cy="52322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en-US" sz="2800" b="1" dirty="0" smtClean="0">
                <a:latin typeface="DIN Alternate Bold"/>
                <a:cs typeface="DIN Alternate Bold"/>
              </a:rPr>
              <a:t>Analysis I: Prefab Exterior</a:t>
            </a:r>
            <a:endParaRPr lang="en-US" sz="2800" b="1" dirty="0">
              <a:latin typeface="DIN Alternate Bold"/>
              <a:cs typeface="DIN Alternate Bold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536" y="2209800"/>
            <a:ext cx="4495800" cy="52322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en-US" sz="2800" b="1" dirty="0" smtClean="0">
                <a:latin typeface="DIN Alternate Bold"/>
                <a:cs typeface="DIN Alternate Bold"/>
              </a:rPr>
              <a:t>Analysis II: </a:t>
            </a:r>
            <a:r>
              <a:rPr lang="en-US" sz="2800" b="1" dirty="0">
                <a:latin typeface="DIN Alternate Bold"/>
                <a:cs typeface="DIN Alternate Bold"/>
              </a:rPr>
              <a:t>Precast Footing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5536" y="3124200"/>
            <a:ext cx="4495800" cy="52322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en-US" sz="2800" b="1" dirty="0" smtClean="0">
                <a:latin typeface="DIN Alternate Bold"/>
                <a:cs typeface="DIN Alternate Bold"/>
              </a:rPr>
              <a:t>Analysis III: Modularization</a:t>
            </a:r>
            <a:endParaRPr lang="en-US" sz="2800" b="1" dirty="0">
              <a:latin typeface="DIN Alternate Bold"/>
              <a:cs typeface="DIN Alternate Bold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536" y="3962400"/>
            <a:ext cx="449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DIN Alternate Bold"/>
                <a:cs typeface="DIN Alternate Bold"/>
              </a:rPr>
              <a:t>Analysis IV: Sustainability</a:t>
            </a:r>
            <a:endParaRPr lang="en-US" sz="2800" b="1" dirty="0">
              <a:latin typeface="DIN Alternate Bold"/>
              <a:cs typeface="DIN Alternate Bold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536" y="4876800"/>
            <a:ext cx="3956864" cy="53340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en-US" sz="2800" b="1" dirty="0" smtClean="0">
                <a:latin typeface="DIN Alternate Bold"/>
                <a:cs typeface="DIN Alternate Bold"/>
              </a:rPr>
              <a:t>Conclusions </a:t>
            </a:r>
            <a:endParaRPr lang="en-US" sz="2800" b="1" dirty="0">
              <a:latin typeface="DIN Alternate Bold"/>
              <a:cs typeface="DIN Alternate Bold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536" y="5801380"/>
            <a:ext cx="39568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DIN Alternate Bold"/>
                <a:cs typeface="DIN Alternate Bold"/>
              </a:rPr>
              <a:t>Closing Remarks</a:t>
            </a:r>
            <a:endParaRPr lang="en-US" sz="2800" b="1" dirty="0">
              <a:latin typeface="DIN Alternate Bold"/>
              <a:cs typeface="DIN Alternate Bold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265640" y="2057400"/>
            <a:ext cx="5166360" cy="2152650"/>
          </a:xfrm>
          <a:prstGeom prst="rect">
            <a:avLst/>
          </a:prstGeom>
        </p:spPr>
      </p:pic>
      <p:pic>
        <p:nvPicPr>
          <p:cNvPr id="24" name="Picture 23" descr="Screen Shot 2018-04-09 at 3.10.41 A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07000" y="1600200"/>
            <a:ext cx="3723138" cy="2896374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563600" y="1752600"/>
            <a:ext cx="4247745" cy="2772833"/>
          </a:xfrm>
          <a:prstGeom prst="rect">
            <a:avLst/>
          </a:prstGeom>
        </p:spPr>
      </p:pic>
      <p:pic>
        <p:nvPicPr>
          <p:cNvPr id="27" name="Picture 26" descr="PREFAB WALL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9800" y="1219200"/>
            <a:ext cx="3265588" cy="4271809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9220200" y="3048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+mj-lt"/>
              </a:rPr>
              <a:t>PRESENTATION OVERVIEW</a:t>
            </a:r>
            <a:endParaRPr lang="en-US" sz="3600" b="1" dirty="0"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210800" y="5791200"/>
            <a:ext cx="3429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ANALYSIS I PREFAB EXTERIOR WALL</a:t>
            </a:r>
            <a:endParaRPr 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14249400" y="5783759"/>
            <a:ext cx="3429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ANALYSIS II PRECAST FOOTINGS</a:t>
            </a:r>
            <a:endParaRPr lang="en-US" dirty="0"/>
          </a:p>
        </p:txBody>
      </p:sp>
      <p:sp>
        <p:nvSpPr>
          <p:cNvPr id="42" name="TextBox 41"/>
          <p:cNvSpPr txBox="1"/>
          <p:nvPr/>
        </p:nvSpPr>
        <p:spPr>
          <a:xfrm>
            <a:off x="18211800" y="5715000"/>
            <a:ext cx="3429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ANALYSIS III MODULAR BATHROOM PODS</a:t>
            </a:r>
            <a:endParaRPr lang="en-US" dirty="0"/>
          </a:p>
        </p:txBody>
      </p:sp>
      <p:sp>
        <p:nvSpPr>
          <p:cNvPr id="43" name="TextBox 42"/>
          <p:cNvSpPr txBox="1"/>
          <p:nvPr/>
        </p:nvSpPr>
        <p:spPr>
          <a:xfrm>
            <a:off x="22479000" y="5715000"/>
            <a:ext cx="3429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ANALYSIS IV SUSTAINABILITY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20359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creen Shot 2018-04-09 at 12.19.11 AM.png"/>
          <p:cNvPicPr>
            <a:picLocks noChangeAspect="1"/>
          </p:cNvPicPr>
          <p:nvPr/>
        </p:nvPicPr>
        <p:blipFill>
          <a:blip r:embed="rId3">
            <a:alphaModFix amt="7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470" y="762000"/>
            <a:ext cx="9038672" cy="5334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noFill/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5" name="Rectangle 4"/>
          <p:cNvSpPr/>
          <p:nvPr/>
        </p:nvSpPr>
        <p:spPr>
          <a:xfrm>
            <a:off x="9142834" y="-6946210"/>
            <a:ext cx="9144000" cy="6858000"/>
          </a:xfrm>
          <a:prstGeom prst="rect">
            <a:avLst/>
          </a:prstGeom>
          <a:solidFill>
            <a:srgbClr val="5883DF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8288000" y="-6934200"/>
            <a:ext cx="91440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r"/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0" y="-6934200"/>
            <a:ext cx="9144000" cy="6858000"/>
          </a:xfrm>
          <a:prstGeom prst="rect">
            <a:avLst/>
          </a:prstGeom>
          <a:solidFill>
            <a:schemeClr val="accent3">
              <a:lumMod val="75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304800"/>
            <a:ext cx="4343400" cy="6858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 anchorCtr="0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0" y="3911600"/>
            <a:ext cx="4343400" cy="6858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0" y="4813300"/>
            <a:ext cx="4343400" cy="6858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0" y="5715000"/>
            <a:ext cx="4343400" cy="6858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5536" y="381000"/>
            <a:ext cx="3575864" cy="52322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en-US" sz="2800" b="1" dirty="0">
                <a:latin typeface="DIN Alternate Bold"/>
                <a:cs typeface="DIN Alternate Bold"/>
              </a:rPr>
              <a:t>Project </a:t>
            </a:r>
            <a:r>
              <a:rPr lang="en-US" sz="2800" b="1" dirty="0" smtClean="0">
                <a:latin typeface="DIN Alternate Bold"/>
                <a:cs typeface="DIN Alternate Bold"/>
              </a:rPr>
              <a:t>Background</a:t>
            </a:r>
            <a:endParaRPr lang="en-US" sz="2800" b="1" dirty="0">
              <a:latin typeface="DIN Alternate Bold"/>
              <a:cs typeface="DIN Alternate Bold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536" y="3962400"/>
            <a:ext cx="449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DIN Alternate Bold"/>
                <a:cs typeface="DIN Alternate Bold"/>
              </a:rPr>
              <a:t>Analysis IV: Sustainability</a:t>
            </a:r>
            <a:endParaRPr lang="en-US" sz="2800" b="1" dirty="0">
              <a:latin typeface="DIN Alternate Bold"/>
              <a:cs typeface="DIN Alternate Bold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536" y="4876800"/>
            <a:ext cx="3956864" cy="53340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en-US" sz="2800" b="1" dirty="0" smtClean="0">
                <a:latin typeface="DIN Alternate Bold"/>
                <a:cs typeface="DIN Alternate Bold"/>
              </a:rPr>
              <a:t>Conclusions </a:t>
            </a:r>
            <a:endParaRPr lang="en-US" sz="2800" b="1" dirty="0">
              <a:latin typeface="DIN Alternate Bold"/>
              <a:cs typeface="DIN Alternate Bold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536" y="5801380"/>
            <a:ext cx="39568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DIN Alternate Bold"/>
                <a:cs typeface="DIN Alternate Bold"/>
              </a:rPr>
              <a:t>Closing Remarks</a:t>
            </a:r>
            <a:endParaRPr lang="en-US" sz="2800" b="1" dirty="0">
              <a:latin typeface="DIN Alternate Bold"/>
              <a:cs typeface="DIN Alternate Bold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9144000" y="-6363"/>
            <a:ext cx="18288000" cy="52322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rgbClr val="FFFFFF"/>
                </a:solidFill>
                <a:latin typeface="DIN Alternate Bold"/>
                <a:cs typeface="DIN Alternate Bold"/>
              </a:rPr>
              <a:t>Doylestown Hospital  </a:t>
            </a:r>
            <a:r>
              <a:rPr lang="en-US" sz="2800" dirty="0" smtClean="0">
                <a:solidFill>
                  <a:srgbClr val="FFFFFF"/>
                </a:solidFill>
                <a:latin typeface="DIN Alternate Bold"/>
                <a:cs typeface="DIN Alternate Bold"/>
              </a:rPr>
              <a:t>Heart Institute</a:t>
            </a:r>
            <a:endParaRPr lang="en-US" sz="2800" dirty="0">
              <a:solidFill>
                <a:srgbClr val="FFFFFF"/>
              </a:solidFill>
              <a:latin typeface="DIN Alternate Bold"/>
              <a:cs typeface="DIN Alternate Bold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144000" y="6400800"/>
            <a:ext cx="18288000" cy="4572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/>
          <p:cNvSpPr txBox="1"/>
          <p:nvPr/>
        </p:nvSpPr>
        <p:spPr>
          <a:xfrm>
            <a:off x="9144000" y="-762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ANALYSIS </a:t>
            </a:r>
            <a:r>
              <a:rPr lang="en-US" sz="3600" b="1" dirty="0" smtClean="0">
                <a:solidFill>
                  <a:schemeClr val="bg1"/>
                </a:solidFill>
              </a:rPr>
              <a:t>III: MODULAR BATHROOM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0" y="1206500"/>
            <a:ext cx="4343400" cy="6858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extBox 45"/>
          <p:cNvSpPr txBox="1"/>
          <p:nvPr/>
        </p:nvSpPr>
        <p:spPr>
          <a:xfrm>
            <a:off x="5536" y="1295400"/>
            <a:ext cx="4495800" cy="52322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en-US" sz="2800" b="1" dirty="0" smtClean="0">
                <a:solidFill>
                  <a:srgbClr val="000000"/>
                </a:solidFill>
                <a:latin typeface="DIN Alternate Bold"/>
                <a:cs typeface="DIN Alternate Bold"/>
              </a:rPr>
              <a:t>Analysis I: Prefab Exterior</a:t>
            </a:r>
            <a:endParaRPr lang="en-US" sz="2800" b="1" dirty="0">
              <a:solidFill>
                <a:srgbClr val="000000"/>
              </a:solidFill>
              <a:latin typeface="DIN Alternate Bold"/>
              <a:cs typeface="DIN Alternate Bold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9144000" y="6096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+mj-lt"/>
              </a:rPr>
              <a:t>ELECTRICAL BREADTH</a:t>
            </a:r>
            <a:endParaRPr lang="en-US" sz="3600" b="1" dirty="0">
              <a:latin typeface="+mj-lt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2108200"/>
            <a:ext cx="4343400" cy="6858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0" y="3009900"/>
            <a:ext cx="4343400" cy="6858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5536" y="2209800"/>
            <a:ext cx="4495800" cy="52322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en-US" sz="2800" b="1" dirty="0" smtClean="0">
                <a:latin typeface="DIN Alternate Bold"/>
                <a:cs typeface="DIN Alternate Bold"/>
              </a:rPr>
              <a:t>Analysis II: </a:t>
            </a:r>
            <a:r>
              <a:rPr lang="en-US" sz="2800" b="1" dirty="0">
                <a:latin typeface="DIN Alternate Bold"/>
                <a:cs typeface="DIN Alternate Bold"/>
              </a:rPr>
              <a:t>Precast Footing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536" y="3124200"/>
            <a:ext cx="4495800" cy="52322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DIN Alternate Bold"/>
                <a:cs typeface="DIN Alternate Bold"/>
              </a:rPr>
              <a:t>Analysis III: Modularization</a:t>
            </a:r>
            <a:endParaRPr lang="en-US" sz="2800" b="1" dirty="0">
              <a:solidFill>
                <a:schemeClr val="bg1"/>
              </a:solidFill>
              <a:latin typeface="DIN Alternate Bold"/>
              <a:cs typeface="DIN Alternate Bold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8288000" y="6096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+mj-lt"/>
              </a:rPr>
              <a:t>MC CABLE ON CABLE TRAYS</a:t>
            </a:r>
            <a:endParaRPr lang="en-US" sz="3600" b="1" dirty="0">
              <a:latin typeface="+mj-lt"/>
            </a:endParaRPr>
          </a:p>
        </p:txBody>
      </p:sp>
      <p:sp>
        <p:nvSpPr>
          <p:cNvPr id="4" name="Pentagon 3"/>
          <p:cNvSpPr/>
          <p:nvPr/>
        </p:nvSpPr>
        <p:spPr>
          <a:xfrm>
            <a:off x="4495800" y="3048000"/>
            <a:ext cx="3276600" cy="609600"/>
          </a:xfrm>
          <a:prstGeom prst="homePlat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Electrical Breadth</a:t>
            </a:r>
            <a:endParaRPr lang="en-US" dirty="0"/>
          </a:p>
        </p:txBody>
      </p:sp>
      <p:pic>
        <p:nvPicPr>
          <p:cNvPr id="7" name="Picture 6" descr="Screen Shot 2018-04-09 at 3.36.44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7600" y="1333500"/>
            <a:ext cx="7404100" cy="4191000"/>
          </a:xfrm>
          <a:prstGeom prst="rect">
            <a:avLst/>
          </a:prstGeom>
        </p:spPr>
      </p:pic>
      <p:pic>
        <p:nvPicPr>
          <p:cNvPr id="11" name="Picture 10" descr="Screen Shot 2018-04-09 at 3.38.34 A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69200" y="1219200"/>
            <a:ext cx="5257800" cy="2338784"/>
          </a:xfrm>
          <a:prstGeom prst="rect">
            <a:avLst/>
          </a:prstGeom>
        </p:spPr>
      </p:pic>
      <p:pic>
        <p:nvPicPr>
          <p:cNvPr id="13" name="Picture 12" descr="Screen Shot 2018-04-09 at 3.38.38 AM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93000" y="3581400"/>
            <a:ext cx="5689600" cy="261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83398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creen Shot 2018-04-09 at 12.19.11 AM.png"/>
          <p:cNvPicPr>
            <a:picLocks noChangeAspect="1"/>
          </p:cNvPicPr>
          <p:nvPr/>
        </p:nvPicPr>
        <p:blipFill>
          <a:blip r:embed="rId3">
            <a:alphaModFix amt="7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470" y="762000"/>
            <a:ext cx="9038672" cy="5334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noFill/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5" name="Rectangle 4"/>
          <p:cNvSpPr/>
          <p:nvPr/>
        </p:nvSpPr>
        <p:spPr>
          <a:xfrm>
            <a:off x="9142834" y="-6946210"/>
            <a:ext cx="9144000" cy="6858000"/>
          </a:xfrm>
          <a:prstGeom prst="rect">
            <a:avLst/>
          </a:prstGeom>
          <a:solidFill>
            <a:srgbClr val="5883DF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8288000" y="-6934200"/>
            <a:ext cx="91440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r"/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0" y="-6934200"/>
            <a:ext cx="9144000" cy="6858000"/>
          </a:xfrm>
          <a:prstGeom prst="rect">
            <a:avLst/>
          </a:prstGeom>
          <a:solidFill>
            <a:schemeClr val="accent3">
              <a:lumMod val="75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304800"/>
            <a:ext cx="4343400" cy="6858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 anchorCtr="0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0" y="3911600"/>
            <a:ext cx="4343400" cy="6858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0" y="4813300"/>
            <a:ext cx="4343400" cy="6858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0" y="5715000"/>
            <a:ext cx="4343400" cy="6858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5536" y="381000"/>
            <a:ext cx="3575864" cy="52322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en-US" sz="2800" b="1" dirty="0">
                <a:latin typeface="DIN Alternate Bold"/>
                <a:cs typeface="DIN Alternate Bold"/>
              </a:rPr>
              <a:t>Project </a:t>
            </a:r>
            <a:r>
              <a:rPr lang="en-US" sz="2800" b="1" dirty="0" smtClean="0">
                <a:latin typeface="DIN Alternate Bold"/>
                <a:cs typeface="DIN Alternate Bold"/>
              </a:rPr>
              <a:t>Background</a:t>
            </a:r>
            <a:endParaRPr lang="en-US" sz="2800" b="1" dirty="0">
              <a:latin typeface="DIN Alternate Bold"/>
              <a:cs typeface="DIN Alternate Bold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536" y="3962400"/>
            <a:ext cx="449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DIN Alternate Bold"/>
                <a:cs typeface="DIN Alternate Bold"/>
              </a:rPr>
              <a:t>Analysis IV: Sustainability</a:t>
            </a:r>
            <a:endParaRPr lang="en-US" sz="2800" b="1" dirty="0">
              <a:latin typeface="DIN Alternate Bold"/>
              <a:cs typeface="DIN Alternate Bold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536" y="4876800"/>
            <a:ext cx="3956864" cy="53340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en-US" sz="2800" b="1" dirty="0" smtClean="0">
                <a:latin typeface="DIN Alternate Bold"/>
                <a:cs typeface="DIN Alternate Bold"/>
              </a:rPr>
              <a:t>Conclusions </a:t>
            </a:r>
            <a:endParaRPr lang="en-US" sz="2800" b="1" dirty="0">
              <a:latin typeface="DIN Alternate Bold"/>
              <a:cs typeface="DIN Alternate Bold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536" y="5801380"/>
            <a:ext cx="39568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DIN Alternate Bold"/>
                <a:cs typeface="DIN Alternate Bold"/>
              </a:rPr>
              <a:t>Closing Remarks</a:t>
            </a:r>
            <a:endParaRPr lang="en-US" sz="2800" b="1" dirty="0">
              <a:latin typeface="DIN Alternate Bold"/>
              <a:cs typeface="DIN Alternate Bold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9144000" y="-6363"/>
            <a:ext cx="18288000" cy="52322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rgbClr val="FFFFFF"/>
                </a:solidFill>
                <a:latin typeface="DIN Alternate Bold"/>
                <a:cs typeface="DIN Alternate Bold"/>
              </a:rPr>
              <a:t>Doylestown Hospital  </a:t>
            </a:r>
            <a:r>
              <a:rPr lang="en-US" sz="2800" dirty="0" smtClean="0">
                <a:solidFill>
                  <a:srgbClr val="FFFFFF"/>
                </a:solidFill>
                <a:latin typeface="DIN Alternate Bold"/>
                <a:cs typeface="DIN Alternate Bold"/>
              </a:rPr>
              <a:t>Heart Institute</a:t>
            </a:r>
            <a:endParaRPr lang="en-US" sz="2800" dirty="0">
              <a:solidFill>
                <a:srgbClr val="FFFFFF"/>
              </a:solidFill>
              <a:latin typeface="DIN Alternate Bold"/>
              <a:cs typeface="DIN Alternate Bold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144000" y="6400800"/>
            <a:ext cx="18288000" cy="4572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/>
          <p:cNvSpPr txBox="1"/>
          <p:nvPr/>
        </p:nvSpPr>
        <p:spPr>
          <a:xfrm>
            <a:off x="9144000" y="-762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ANALYSIS </a:t>
            </a:r>
            <a:r>
              <a:rPr lang="en-US" sz="3600" b="1" dirty="0" smtClean="0">
                <a:solidFill>
                  <a:schemeClr val="bg1"/>
                </a:solidFill>
              </a:rPr>
              <a:t>III: MODULAR BATHROOM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0" y="1206500"/>
            <a:ext cx="4343400" cy="6858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extBox 45"/>
          <p:cNvSpPr txBox="1"/>
          <p:nvPr/>
        </p:nvSpPr>
        <p:spPr>
          <a:xfrm>
            <a:off x="5536" y="1295400"/>
            <a:ext cx="4495800" cy="52322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en-US" sz="2800" b="1" dirty="0" smtClean="0">
                <a:solidFill>
                  <a:srgbClr val="000000"/>
                </a:solidFill>
                <a:latin typeface="DIN Alternate Bold"/>
                <a:cs typeface="DIN Alternate Bold"/>
              </a:rPr>
              <a:t>Analysis I: Prefab Exterior</a:t>
            </a:r>
            <a:endParaRPr lang="en-US" sz="2800" b="1" dirty="0">
              <a:solidFill>
                <a:srgbClr val="000000"/>
              </a:solidFill>
              <a:latin typeface="DIN Alternate Bold"/>
              <a:cs typeface="DIN Alternate Bold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9144000" y="6096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+mj-lt"/>
              </a:rPr>
              <a:t>CURRENT METHOD</a:t>
            </a:r>
            <a:endParaRPr lang="en-US" sz="3600" b="1" dirty="0">
              <a:latin typeface="+mj-lt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2108200"/>
            <a:ext cx="4343400" cy="6858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0" y="3009900"/>
            <a:ext cx="4343400" cy="6858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5536" y="2209800"/>
            <a:ext cx="4495800" cy="52322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en-US" sz="2800" b="1" dirty="0" smtClean="0">
                <a:latin typeface="DIN Alternate Bold"/>
                <a:cs typeface="DIN Alternate Bold"/>
              </a:rPr>
              <a:t>Analysis II: </a:t>
            </a:r>
            <a:r>
              <a:rPr lang="en-US" sz="2800" b="1" dirty="0">
                <a:latin typeface="DIN Alternate Bold"/>
                <a:cs typeface="DIN Alternate Bold"/>
              </a:rPr>
              <a:t>Precast Footing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536" y="3124200"/>
            <a:ext cx="4495800" cy="52322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DIN Alternate Bold"/>
                <a:cs typeface="DIN Alternate Bold"/>
              </a:rPr>
              <a:t>Analysis III: Modularization</a:t>
            </a:r>
            <a:endParaRPr lang="en-US" sz="2800" b="1" dirty="0">
              <a:solidFill>
                <a:schemeClr val="bg1"/>
              </a:solidFill>
              <a:latin typeface="DIN Alternate Bold"/>
              <a:cs typeface="DIN Alternate Bold"/>
            </a:endParaRPr>
          </a:p>
        </p:txBody>
      </p:sp>
      <p:sp>
        <p:nvSpPr>
          <p:cNvPr id="4" name="Pentagon 3"/>
          <p:cNvSpPr/>
          <p:nvPr/>
        </p:nvSpPr>
        <p:spPr>
          <a:xfrm>
            <a:off x="4495800" y="3048000"/>
            <a:ext cx="3276600" cy="609600"/>
          </a:xfrm>
          <a:prstGeom prst="homePlat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Electrical Breadth</a:t>
            </a:r>
            <a:endParaRPr lang="en-US" dirty="0"/>
          </a:p>
        </p:txBody>
      </p:sp>
      <p:pic>
        <p:nvPicPr>
          <p:cNvPr id="7" name="Picture 6" descr="Screen Shot 2018-04-09 at 3.36.44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6600" y="2895600"/>
            <a:ext cx="5788660" cy="327660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0287000" y="1447800"/>
            <a:ext cx="70104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</a:rPr>
              <a:t>¾” EMT Conduit</a:t>
            </a:r>
          </a:p>
          <a:p>
            <a:pPr algn="ctr"/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</a:rPr>
              <a:t>600V</a:t>
            </a:r>
          </a:p>
          <a:p>
            <a:pPr algn="ctr"/>
            <a:endParaRPr lang="en-US" sz="28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endParaRPr lang="en-US" sz="2800" b="1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8211800" y="616090"/>
            <a:ext cx="4876800" cy="5632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CABLE TRAYS</a:t>
            </a:r>
          </a:p>
          <a:p>
            <a:pPr marL="342900" indent="-342900">
              <a:buFont typeface="Wingdings" charset="2"/>
              <a:buChar char="Ø"/>
            </a:pPr>
            <a:endParaRPr lang="en-US" sz="2400" b="1" dirty="0" smtClean="0">
              <a:solidFill>
                <a:srgbClr val="984807"/>
              </a:solidFill>
              <a:latin typeface="+mn-lt"/>
            </a:endParaRPr>
          </a:p>
          <a:p>
            <a:pPr marL="342900" indent="-342900">
              <a:buFont typeface="Wingdings" charset="2"/>
              <a:buChar char="Ø"/>
            </a:pPr>
            <a:r>
              <a:rPr lang="en-US" sz="2400" b="1" dirty="0" smtClean="0">
                <a:solidFill>
                  <a:srgbClr val="984807"/>
                </a:solidFill>
                <a:latin typeface="+mn-lt"/>
              </a:rPr>
              <a:t>No </a:t>
            </a:r>
            <a:r>
              <a:rPr lang="en-US" sz="2400" b="1" dirty="0">
                <a:solidFill>
                  <a:srgbClr val="984807"/>
                </a:solidFill>
                <a:latin typeface="+mn-lt"/>
              </a:rPr>
              <a:t>limit on number of </a:t>
            </a:r>
            <a:r>
              <a:rPr lang="en-US" sz="2400" b="1" dirty="0" smtClean="0">
                <a:solidFill>
                  <a:srgbClr val="984807"/>
                </a:solidFill>
                <a:latin typeface="+mn-lt"/>
              </a:rPr>
              <a:t>conductors </a:t>
            </a:r>
          </a:p>
          <a:p>
            <a:pPr marL="342900" indent="-342900">
              <a:buFont typeface="Wingdings" charset="2"/>
              <a:buChar char="Ø"/>
            </a:pPr>
            <a:r>
              <a:rPr lang="en-US" sz="2400" b="1" dirty="0" smtClean="0">
                <a:solidFill>
                  <a:srgbClr val="984807"/>
                </a:solidFill>
                <a:latin typeface="+mn-lt"/>
              </a:rPr>
              <a:t>Trade size AWG 12/2 - 12/4</a:t>
            </a:r>
          </a:p>
          <a:p>
            <a:pPr marL="342900" indent="-342900">
              <a:buFont typeface="Wingdings" charset="2"/>
              <a:buChar char="Ø"/>
            </a:pPr>
            <a:r>
              <a:rPr lang="en-US" sz="2400" b="1" dirty="0" smtClean="0">
                <a:solidFill>
                  <a:srgbClr val="984807"/>
                </a:solidFill>
                <a:latin typeface="+mn-lt"/>
              </a:rPr>
              <a:t>600 </a:t>
            </a:r>
            <a:r>
              <a:rPr lang="en-US" sz="2400" b="1" dirty="0">
                <a:solidFill>
                  <a:srgbClr val="984807"/>
                </a:solidFill>
                <a:latin typeface="+mn-lt"/>
              </a:rPr>
              <a:t>Maximum </a:t>
            </a:r>
            <a:r>
              <a:rPr lang="en-US" sz="2400" b="1" dirty="0" smtClean="0">
                <a:solidFill>
                  <a:srgbClr val="984807"/>
                </a:solidFill>
                <a:latin typeface="+mn-lt"/>
              </a:rPr>
              <a:t>voltage rating</a:t>
            </a:r>
          </a:p>
          <a:p>
            <a:pPr marL="342900" indent="-342900">
              <a:buFont typeface="Wingdings" charset="2"/>
              <a:buChar char="Ø"/>
            </a:pPr>
            <a:r>
              <a:rPr lang="en-US" sz="2400" b="1" dirty="0" smtClean="0">
                <a:solidFill>
                  <a:srgbClr val="984807"/>
                </a:solidFill>
                <a:latin typeface="+mn-lt"/>
              </a:rPr>
              <a:t>THHN </a:t>
            </a:r>
            <a:r>
              <a:rPr lang="en-US" sz="2400" b="1" dirty="0">
                <a:solidFill>
                  <a:srgbClr val="984807"/>
                </a:solidFill>
                <a:latin typeface="+mn-lt"/>
              </a:rPr>
              <a:t>conductor </a:t>
            </a:r>
            <a:r>
              <a:rPr lang="en-US" sz="2400" b="1" dirty="0" smtClean="0">
                <a:solidFill>
                  <a:srgbClr val="984807"/>
                </a:solidFill>
                <a:latin typeface="+mn-lt"/>
              </a:rPr>
              <a:t>insulation </a:t>
            </a:r>
          </a:p>
          <a:p>
            <a:pPr marL="342900" indent="-342900">
              <a:buFont typeface="Wingdings" charset="2"/>
              <a:buChar char="Ø"/>
            </a:pPr>
            <a:r>
              <a:rPr lang="en-US" sz="2400" b="1" dirty="0">
                <a:solidFill>
                  <a:srgbClr val="984807"/>
                </a:solidFill>
                <a:latin typeface="+mn-lt"/>
              </a:rPr>
              <a:t>2</a:t>
            </a:r>
            <a:r>
              <a:rPr lang="en-US" sz="2400" b="1" dirty="0" smtClean="0">
                <a:solidFill>
                  <a:srgbClr val="984807"/>
                </a:solidFill>
                <a:latin typeface="+mn-lt"/>
              </a:rPr>
              <a:t> </a:t>
            </a:r>
            <a:r>
              <a:rPr lang="en-US" sz="2400" b="1" dirty="0">
                <a:solidFill>
                  <a:srgbClr val="984807"/>
                </a:solidFill>
                <a:latin typeface="+mn-lt"/>
              </a:rPr>
              <a:t>means of </a:t>
            </a:r>
            <a:r>
              <a:rPr lang="en-US" sz="2400" b="1" dirty="0" smtClean="0">
                <a:solidFill>
                  <a:srgbClr val="984807"/>
                </a:solidFill>
                <a:latin typeface="+mn-lt"/>
              </a:rPr>
              <a:t>grounding</a:t>
            </a:r>
          </a:p>
          <a:p>
            <a:pPr marL="342900" indent="-342900">
              <a:buFont typeface="Wingdings" charset="2"/>
              <a:buChar char="Ø"/>
            </a:pPr>
            <a:r>
              <a:rPr lang="en-US" sz="2400" b="1" dirty="0" smtClean="0">
                <a:solidFill>
                  <a:srgbClr val="984807"/>
                </a:solidFill>
                <a:latin typeface="+mn-lt"/>
              </a:rPr>
              <a:t>Meet UL and </a:t>
            </a:r>
            <a:r>
              <a:rPr lang="en-US" sz="2400" b="1" dirty="0">
                <a:solidFill>
                  <a:srgbClr val="984807"/>
                </a:solidFill>
                <a:latin typeface="+mn-lt"/>
              </a:rPr>
              <a:t>National Electrical Code (NEC) </a:t>
            </a:r>
            <a:r>
              <a:rPr lang="en-US" sz="2400" b="1" dirty="0" smtClean="0">
                <a:solidFill>
                  <a:srgbClr val="984807"/>
                </a:solidFill>
                <a:latin typeface="+mn-lt"/>
              </a:rPr>
              <a:t>ratings</a:t>
            </a:r>
          </a:p>
          <a:p>
            <a:endParaRPr lang="en-US" sz="2400" b="1" dirty="0" smtClean="0"/>
          </a:p>
          <a:p>
            <a:r>
              <a:rPr lang="en-US" sz="2400" b="1" dirty="0" smtClean="0"/>
              <a:t>CABLE TRAYS</a:t>
            </a:r>
          </a:p>
          <a:p>
            <a:r>
              <a:rPr lang="en-US" sz="2400" b="1" dirty="0" smtClean="0">
                <a:solidFill>
                  <a:srgbClr val="984807"/>
                </a:solidFill>
                <a:latin typeface="+mn-lt"/>
              </a:rPr>
              <a:t>Support insulated </a:t>
            </a:r>
            <a:r>
              <a:rPr lang="en-US" sz="2400" b="1" dirty="0">
                <a:solidFill>
                  <a:srgbClr val="984807"/>
                </a:solidFill>
                <a:latin typeface="+mn-lt"/>
              </a:rPr>
              <a:t>electrical cables such as MC Cables that are used for power distribution, control, </a:t>
            </a:r>
            <a:r>
              <a:rPr lang="en-US" sz="2400" b="1" dirty="0" smtClean="0">
                <a:solidFill>
                  <a:srgbClr val="984807"/>
                </a:solidFill>
                <a:latin typeface="+mn-lt"/>
              </a:rPr>
              <a:t>and communication</a:t>
            </a:r>
            <a:endParaRPr lang="en-US" sz="2400" b="1" dirty="0">
              <a:solidFill>
                <a:srgbClr val="984807"/>
              </a:solidFill>
              <a:latin typeface="+mn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936200" y="914400"/>
            <a:ext cx="4313208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70349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creen Shot 2018-04-09 at 12.19.11 AM.png"/>
          <p:cNvPicPr>
            <a:picLocks noChangeAspect="1"/>
          </p:cNvPicPr>
          <p:nvPr/>
        </p:nvPicPr>
        <p:blipFill>
          <a:blip r:embed="rId3">
            <a:alphaModFix amt="7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470" y="762000"/>
            <a:ext cx="9038672" cy="5334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noFill/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5" name="Rectangle 4"/>
          <p:cNvSpPr/>
          <p:nvPr/>
        </p:nvSpPr>
        <p:spPr>
          <a:xfrm>
            <a:off x="9142834" y="-6946210"/>
            <a:ext cx="9144000" cy="6858000"/>
          </a:xfrm>
          <a:prstGeom prst="rect">
            <a:avLst/>
          </a:prstGeom>
          <a:solidFill>
            <a:srgbClr val="5883DF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8288000" y="-6934200"/>
            <a:ext cx="91440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r"/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0" y="-6934200"/>
            <a:ext cx="9144000" cy="6858000"/>
          </a:xfrm>
          <a:prstGeom prst="rect">
            <a:avLst/>
          </a:prstGeom>
          <a:solidFill>
            <a:schemeClr val="accent3">
              <a:lumMod val="75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304800"/>
            <a:ext cx="4343400" cy="6858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 anchorCtr="0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0" y="3911600"/>
            <a:ext cx="4343400" cy="6858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0" y="4813300"/>
            <a:ext cx="4343400" cy="6858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0" y="5715000"/>
            <a:ext cx="4343400" cy="6858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5536" y="381000"/>
            <a:ext cx="3575864" cy="52322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en-US" sz="2800" b="1" dirty="0">
                <a:latin typeface="DIN Alternate Bold"/>
                <a:cs typeface="DIN Alternate Bold"/>
              </a:rPr>
              <a:t>Project </a:t>
            </a:r>
            <a:r>
              <a:rPr lang="en-US" sz="2800" b="1" dirty="0" smtClean="0">
                <a:latin typeface="DIN Alternate Bold"/>
                <a:cs typeface="DIN Alternate Bold"/>
              </a:rPr>
              <a:t>Background</a:t>
            </a:r>
            <a:endParaRPr lang="en-US" sz="2800" b="1" dirty="0">
              <a:latin typeface="DIN Alternate Bold"/>
              <a:cs typeface="DIN Alternate Bold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536" y="3962400"/>
            <a:ext cx="449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DIN Alternate Bold"/>
                <a:cs typeface="DIN Alternate Bold"/>
              </a:rPr>
              <a:t>Analysis IV: Sustainability</a:t>
            </a:r>
            <a:endParaRPr lang="en-US" sz="2800" b="1" dirty="0">
              <a:latin typeface="DIN Alternate Bold"/>
              <a:cs typeface="DIN Alternate Bold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536" y="4876800"/>
            <a:ext cx="3956864" cy="53340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en-US" sz="2800" b="1" dirty="0" smtClean="0">
                <a:latin typeface="DIN Alternate Bold"/>
                <a:cs typeface="DIN Alternate Bold"/>
              </a:rPr>
              <a:t>Conclusions </a:t>
            </a:r>
            <a:endParaRPr lang="en-US" sz="2800" b="1" dirty="0">
              <a:latin typeface="DIN Alternate Bold"/>
              <a:cs typeface="DIN Alternate Bold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536" y="5801380"/>
            <a:ext cx="39568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DIN Alternate Bold"/>
                <a:cs typeface="DIN Alternate Bold"/>
              </a:rPr>
              <a:t>Closing Remarks</a:t>
            </a:r>
            <a:endParaRPr lang="en-US" sz="2800" b="1" dirty="0">
              <a:latin typeface="DIN Alternate Bold"/>
              <a:cs typeface="DIN Alternate Bold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9144000" y="-6363"/>
            <a:ext cx="18288000" cy="52322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rgbClr val="FFFFFF"/>
                </a:solidFill>
                <a:latin typeface="DIN Alternate Bold"/>
                <a:cs typeface="DIN Alternate Bold"/>
              </a:rPr>
              <a:t>Doylestown Hospital  </a:t>
            </a:r>
            <a:r>
              <a:rPr lang="en-US" sz="2800" dirty="0" smtClean="0">
                <a:solidFill>
                  <a:srgbClr val="FFFFFF"/>
                </a:solidFill>
                <a:latin typeface="DIN Alternate Bold"/>
                <a:cs typeface="DIN Alternate Bold"/>
              </a:rPr>
              <a:t>Heart Institute</a:t>
            </a:r>
            <a:endParaRPr lang="en-US" sz="2800" dirty="0">
              <a:solidFill>
                <a:srgbClr val="FFFFFF"/>
              </a:solidFill>
              <a:latin typeface="DIN Alternate Bold"/>
              <a:cs typeface="DIN Alternate Bold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144000" y="6400800"/>
            <a:ext cx="18288000" cy="4572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/>
          <p:cNvSpPr txBox="1"/>
          <p:nvPr/>
        </p:nvSpPr>
        <p:spPr>
          <a:xfrm>
            <a:off x="9144000" y="-762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ANALYSIS III: MODULAR BATHROOM</a:t>
            </a:r>
          </a:p>
        </p:txBody>
      </p:sp>
      <p:sp>
        <p:nvSpPr>
          <p:cNvPr id="44" name="Rectangle 43"/>
          <p:cNvSpPr/>
          <p:nvPr/>
        </p:nvSpPr>
        <p:spPr>
          <a:xfrm>
            <a:off x="0" y="1206500"/>
            <a:ext cx="4343400" cy="6858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extBox 45"/>
          <p:cNvSpPr txBox="1"/>
          <p:nvPr/>
        </p:nvSpPr>
        <p:spPr>
          <a:xfrm>
            <a:off x="5536" y="1295400"/>
            <a:ext cx="4495800" cy="52322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en-US" sz="2800" b="1" dirty="0" smtClean="0">
                <a:solidFill>
                  <a:srgbClr val="000000"/>
                </a:solidFill>
                <a:latin typeface="DIN Alternate Bold"/>
                <a:cs typeface="DIN Alternate Bold"/>
              </a:rPr>
              <a:t>Analysis I: Prefab Exterior</a:t>
            </a:r>
            <a:endParaRPr lang="en-US" sz="2800" b="1" dirty="0">
              <a:solidFill>
                <a:srgbClr val="000000"/>
              </a:solidFill>
              <a:latin typeface="DIN Alternate Bold"/>
              <a:cs typeface="DIN Alternate Bold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9144000" y="6096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+mj-lt"/>
              </a:rPr>
              <a:t>CONCLUSION/RECOMMENDATION</a:t>
            </a:r>
            <a:endParaRPr lang="en-US" sz="3600" b="1" dirty="0">
              <a:latin typeface="+mj-lt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18288000" y="572869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+mj-lt"/>
              </a:rPr>
              <a:t>MODULAR BATHROOM PODS</a:t>
            </a:r>
            <a:endParaRPr lang="en-US" sz="3600" b="1" dirty="0">
              <a:latin typeface="+mj-lt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9144000" y="2057400"/>
            <a:ext cx="9220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accent3">
                    <a:lumMod val="75000"/>
                  </a:schemeClr>
                </a:solidFill>
              </a:rPr>
              <a:t>Accelerates Schedule – 32 Days</a:t>
            </a:r>
          </a:p>
          <a:p>
            <a:pPr algn="ctr"/>
            <a:r>
              <a:rPr lang="en-US" sz="2800" b="1" dirty="0" smtClean="0">
                <a:solidFill>
                  <a:schemeClr val="accent3">
                    <a:lumMod val="75000"/>
                  </a:schemeClr>
                </a:solidFill>
              </a:rPr>
              <a:t>Reduces Material On Site</a:t>
            </a:r>
          </a:p>
          <a:p>
            <a:pPr algn="ctr"/>
            <a:r>
              <a:rPr lang="en-US" sz="2800" b="1" dirty="0" smtClean="0">
                <a:solidFill>
                  <a:schemeClr val="accent3">
                    <a:lumMod val="75000"/>
                  </a:schemeClr>
                </a:solidFill>
              </a:rPr>
              <a:t>Labor Cost Savings</a:t>
            </a:r>
          </a:p>
        </p:txBody>
      </p:sp>
      <p:pic>
        <p:nvPicPr>
          <p:cNvPr id="28" name="Picture 27" descr="Screen Shot 2018-04-09 at 3.10.41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64200" y="1828800"/>
            <a:ext cx="4800600" cy="3734574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003000" y="2895600"/>
            <a:ext cx="2133600" cy="1851965"/>
          </a:xfrm>
          <a:prstGeom prst="rect">
            <a:avLst/>
          </a:prstGeom>
        </p:spPr>
      </p:pic>
      <p:sp>
        <p:nvSpPr>
          <p:cNvPr id="40" name="Rectangle 39"/>
          <p:cNvSpPr/>
          <p:nvPr/>
        </p:nvSpPr>
        <p:spPr>
          <a:xfrm>
            <a:off x="0" y="2108200"/>
            <a:ext cx="4343400" cy="6858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0" y="3009900"/>
            <a:ext cx="4343400" cy="6858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TextBox 47"/>
          <p:cNvSpPr txBox="1"/>
          <p:nvPr/>
        </p:nvSpPr>
        <p:spPr>
          <a:xfrm>
            <a:off x="5536" y="2209800"/>
            <a:ext cx="4495800" cy="52322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en-US" sz="2800" b="1" dirty="0" smtClean="0">
                <a:latin typeface="DIN Alternate Bold"/>
                <a:cs typeface="DIN Alternate Bold"/>
              </a:rPr>
              <a:t>Analysis II: </a:t>
            </a:r>
            <a:r>
              <a:rPr lang="en-US" sz="2800" b="1" dirty="0">
                <a:latin typeface="DIN Alternate Bold"/>
                <a:cs typeface="DIN Alternate Bold"/>
              </a:rPr>
              <a:t>Precast Footing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5536" y="3124200"/>
            <a:ext cx="4495800" cy="52322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DIN Alternate Bold"/>
                <a:cs typeface="DIN Alternate Bold"/>
              </a:rPr>
              <a:t>Analysis III: Modularization</a:t>
            </a:r>
            <a:endParaRPr lang="en-US" sz="2800" b="1" dirty="0">
              <a:solidFill>
                <a:schemeClr val="bg1"/>
              </a:solidFill>
              <a:latin typeface="DIN Alternate Bold"/>
              <a:cs typeface="DIN Alternate Bold"/>
            </a:endParaRPr>
          </a:p>
        </p:txBody>
      </p:sp>
    </p:spTree>
    <p:extLst>
      <p:ext uri="{BB962C8B-B14F-4D97-AF65-F5344CB8AC3E}">
        <p14:creationId xmlns:p14="http://schemas.microsoft.com/office/powerpoint/2010/main" val="35386639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creen Shot 2018-04-09 at 12.19.11 AM.png"/>
          <p:cNvPicPr>
            <a:picLocks noChangeAspect="1"/>
          </p:cNvPicPr>
          <p:nvPr/>
        </p:nvPicPr>
        <p:blipFill>
          <a:blip r:embed="rId3">
            <a:alphaModFix amt="7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470" y="762000"/>
            <a:ext cx="9038672" cy="5334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noFill/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5" name="Rectangle 4"/>
          <p:cNvSpPr/>
          <p:nvPr/>
        </p:nvSpPr>
        <p:spPr>
          <a:xfrm>
            <a:off x="9142834" y="-6946210"/>
            <a:ext cx="9144000" cy="6858000"/>
          </a:xfrm>
          <a:prstGeom prst="rect">
            <a:avLst/>
          </a:prstGeom>
          <a:solidFill>
            <a:srgbClr val="5883DF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8288000" y="-6934200"/>
            <a:ext cx="91440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r"/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0" y="-6934200"/>
            <a:ext cx="9144000" cy="6858000"/>
          </a:xfrm>
          <a:prstGeom prst="rect">
            <a:avLst/>
          </a:prstGeom>
          <a:solidFill>
            <a:schemeClr val="accent3">
              <a:lumMod val="75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304800"/>
            <a:ext cx="4343400" cy="6858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 anchorCtr="0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0" y="1206500"/>
            <a:ext cx="4343400" cy="6858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0" y="2108200"/>
            <a:ext cx="4343400" cy="6858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0" y="3009900"/>
            <a:ext cx="4343400" cy="6858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0" y="3911600"/>
            <a:ext cx="4343400" cy="6858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0" y="4813300"/>
            <a:ext cx="4343400" cy="6858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0" y="5715000"/>
            <a:ext cx="4343400" cy="6858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5536" y="381000"/>
            <a:ext cx="3575864" cy="52322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en-US" sz="2800" b="1" dirty="0">
                <a:latin typeface="DIN Alternate Bold"/>
                <a:cs typeface="DIN Alternate Bold"/>
              </a:rPr>
              <a:t>Project </a:t>
            </a:r>
            <a:r>
              <a:rPr lang="en-US" sz="2800" b="1" dirty="0" smtClean="0">
                <a:latin typeface="DIN Alternate Bold"/>
                <a:cs typeface="DIN Alternate Bold"/>
              </a:rPr>
              <a:t>Background</a:t>
            </a:r>
            <a:endParaRPr lang="en-US" sz="2800" b="1" dirty="0">
              <a:latin typeface="DIN Alternate Bold"/>
              <a:cs typeface="DIN Alternate Bold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536" y="1295400"/>
            <a:ext cx="4495800" cy="52322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en-US" sz="2800" b="1" dirty="0" smtClean="0">
                <a:solidFill>
                  <a:srgbClr val="000000"/>
                </a:solidFill>
                <a:latin typeface="DIN Alternate Bold"/>
                <a:cs typeface="DIN Alternate Bold"/>
              </a:rPr>
              <a:t>Analysis I: Prefab Exterior</a:t>
            </a:r>
            <a:endParaRPr lang="en-US" sz="2800" b="1" dirty="0">
              <a:solidFill>
                <a:srgbClr val="000000"/>
              </a:solidFill>
              <a:latin typeface="DIN Alternate Bold"/>
              <a:cs typeface="DIN Alternate Bold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536" y="3962400"/>
            <a:ext cx="449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DIN Alternate Bold"/>
                <a:cs typeface="DIN Alternate Bold"/>
              </a:rPr>
              <a:t>Analysis IV: Sustainability</a:t>
            </a:r>
            <a:endParaRPr lang="en-US" sz="2800" b="1" dirty="0">
              <a:solidFill>
                <a:schemeClr val="bg1"/>
              </a:solidFill>
              <a:latin typeface="DIN Alternate Bold"/>
              <a:cs typeface="DIN Alternate Bold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536" y="4876800"/>
            <a:ext cx="3956864" cy="53340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en-US" sz="2800" b="1" dirty="0" smtClean="0">
                <a:latin typeface="DIN Alternate Bold"/>
                <a:cs typeface="DIN Alternate Bold"/>
              </a:rPr>
              <a:t>Conclusions </a:t>
            </a:r>
            <a:endParaRPr lang="en-US" sz="2800" b="1" dirty="0">
              <a:latin typeface="DIN Alternate Bold"/>
              <a:cs typeface="DIN Alternate Bold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536" y="5801380"/>
            <a:ext cx="39568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DIN Alternate Bold"/>
                <a:cs typeface="DIN Alternate Bold"/>
              </a:rPr>
              <a:t>Closing Remarks</a:t>
            </a:r>
            <a:endParaRPr lang="en-US" sz="2800" b="1" dirty="0">
              <a:latin typeface="DIN Alternate Bold"/>
              <a:cs typeface="DIN Alternate Bold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9144000" y="-6363"/>
            <a:ext cx="18288000" cy="52322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rgbClr val="FFFFFF"/>
                </a:solidFill>
                <a:latin typeface="DIN Alternate Bold"/>
                <a:cs typeface="DIN Alternate Bold"/>
              </a:rPr>
              <a:t>Doylestown Hospital </a:t>
            </a:r>
            <a:r>
              <a:rPr lang="en-US" sz="2800" dirty="0" smtClean="0">
                <a:solidFill>
                  <a:srgbClr val="FFFFFF"/>
                </a:solidFill>
                <a:latin typeface="DIN Alternate Bold"/>
                <a:cs typeface="DIN Alternate Bold"/>
              </a:rPr>
              <a:t> Heart Institute</a:t>
            </a:r>
            <a:endParaRPr lang="en-US" sz="2800" dirty="0">
              <a:solidFill>
                <a:srgbClr val="FFFFFF"/>
              </a:solidFill>
              <a:latin typeface="DIN Alternate Bold"/>
              <a:cs typeface="DIN Alternate Bold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144000" y="6400800"/>
            <a:ext cx="18288000" cy="4572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/>
          <p:cNvSpPr txBox="1"/>
          <p:nvPr/>
        </p:nvSpPr>
        <p:spPr>
          <a:xfrm>
            <a:off x="9144000" y="762000"/>
            <a:ext cx="9144000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+mj-lt"/>
              </a:rPr>
              <a:t>ANALYSIS IV: STUDENT LEADERSHIP IN SUSTAINABILITY</a:t>
            </a:r>
          </a:p>
          <a:p>
            <a:pPr algn="ctr"/>
            <a:r>
              <a:rPr lang="en-US" sz="3600" b="1" dirty="0" smtClean="0">
                <a:latin typeface="+mj-lt"/>
              </a:rPr>
              <a:t>PACE INDUSTRY TOPIC</a:t>
            </a:r>
            <a:endParaRPr lang="en-US" sz="3600" b="1" dirty="0">
              <a:latin typeface="+mj-lt"/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19583400" y="1143000"/>
            <a:ext cx="6705600" cy="17526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DIN Alternate Bold"/>
                <a:cs typeface="DIN Alternate Bold"/>
              </a:rPr>
              <a:t>Problem: 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DIN Alternate Bold"/>
                <a:cs typeface="DIN Alternate Bold"/>
              </a:rPr>
              <a:t>Lack Incorporation of 	   	       Sustainable Design</a:t>
            </a:r>
            <a:endParaRPr lang="en-US" sz="2800" dirty="0">
              <a:solidFill>
                <a:schemeClr val="accent6">
                  <a:lumMod val="75000"/>
                </a:schemeClr>
              </a:solidFill>
              <a:latin typeface="DIN Alternate Bold"/>
              <a:cs typeface="DIN Alternate Bold"/>
            </a:endParaRPr>
          </a:p>
        </p:txBody>
      </p:sp>
      <p:sp>
        <p:nvSpPr>
          <p:cNvPr id="45" name="Rounded Rectangle 44"/>
          <p:cNvSpPr/>
          <p:nvPr/>
        </p:nvSpPr>
        <p:spPr>
          <a:xfrm>
            <a:off x="19735800" y="3810000"/>
            <a:ext cx="6705600" cy="17526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dirty="0" smtClean="0">
                <a:solidFill>
                  <a:srgbClr val="984807"/>
                </a:solidFill>
                <a:latin typeface="DIN Alternate Bold"/>
                <a:cs typeface="DIN Alternate Bold"/>
              </a:rPr>
              <a:t>Goals:  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DIN Alternate Bold"/>
                <a:cs typeface="DIN Alternate Bold"/>
              </a:rPr>
              <a:t>Reduce Foundation Schedule 	  Duration</a:t>
            </a:r>
          </a:p>
          <a:p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DIN Alternate Bold"/>
                <a:cs typeface="DIN Alternate Bold"/>
              </a:rPr>
              <a:t>	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DIN Alternate Bold"/>
                <a:cs typeface="DIN Alternate Bold"/>
              </a:rPr>
              <a:t>  Improve Quality</a:t>
            </a:r>
            <a:endParaRPr lang="en-US" sz="2800" dirty="0">
              <a:solidFill>
                <a:schemeClr val="accent6">
                  <a:lumMod val="75000"/>
                </a:schemeClr>
              </a:solidFill>
              <a:latin typeface="DIN Alternate Bold"/>
              <a:cs typeface="DIN Alternate Bold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536" y="2209800"/>
            <a:ext cx="4495800" cy="52322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en-US" sz="2800" b="1" dirty="0" smtClean="0">
                <a:latin typeface="DIN Alternate Bold"/>
                <a:cs typeface="DIN Alternate Bold"/>
              </a:rPr>
              <a:t>Analysis II: </a:t>
            </a:r>
            <a:r>
              <a:rPr lang="en-US" sz="2800" b="1" dirty="0">
                <a:latin typeface="DIN Alternate Bold"/>
                <a:cs typeface="DIN Alternate Bold"/>
              </a:rPr>
              <a:t>Precast Footing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5536" y="3124200"/>
            <a:ext cx="4495800" cy="52322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en-US" sz="2800" b="1" dirty="0" smtClean="0">
                <a:latin typeface="DIN Alternate Bold"/>
                <a:cs typeface="DIN Alternate Bold"/>
              </a:rPr>
              <a:t>Analysis III: Modularization</a:t>
            </a:r>
            <a:endParaRPr lang="en-US" sz="2800" b="1" dirty="0">
              <a:latin typeface="DIN Alternate Bold"/>
              <a:cs typeface="DIN Alternate Bold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49000" y="2895600"/>
            <a:ext cx="6263640" cy="2609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84809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creen Shot 2018-04-09 at 12.19.11 AM.png"/>
          <p:cNvPicPr>
            <a:picLocks noChangeAspect="1"/>
          </p:cNvPicPr>
          <p:nvPr/>
        </p:nvPicPr>
        <p:blipFill>
          <a:blip r:embed="rId3">
            <a:alphaModFix amt="7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470" y="762000"/>
            <a:ext cx="9038672" cy="5334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noFill/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5" name="Rectangle 4"/>
          <p:cNvSpPr/>
          <p:nvPr/>
        </p:nvSpPr>
        <p:spPr>
          <a:xfrm>
            <a:off x="9142834" y="-6946210"/>
            <a:ext cx="9144000" cy="6858000"/>
          </a:xfrm>
          <a:prstGeom prst="rect">
            <a:avLst/>
          </a:prstGeom>
          <a:solidFill>
            <a:srgbClr val="5883DF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8288000" y="-6934200"/>
            <a:ext cx="91440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r"/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0" y="-6934200"/>
            <a:ext cx="9144000" cy="6858000"/>
          </a:xfrm>
          <a:prstGeom prst="rect">
            <a:avLst/>
          </a:prstGeom>
          <a:solidFill>
            <a:schemeClr val="accent3">
              <a:lumMod val="75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304800"/>
            <a:ext cx="4343400" cy="6858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 anchorCtr="0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0" y="1206500"/>
            <a:ext cx="4343400" cy="6858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0" y="2108200"/>
            <a:ext cx="4343400" cy="6858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0" y="3009900"/>
            <a:ext cx="4343400" cy="6858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0" y="3911600"/>
            <a:ext cx="4343400" cy="6858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0" y="4813300"/>
            <a:ext cx="4343400" cy="6858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0" y="5715000"/>
            <a:ext cx="4343400" cy="6858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5536" y="381000"/>
            <a:ext cx="3575864" cy="52322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en-US" sz="2800" b="1" dirty="0">
                <a:latin typeface="DIN Alternate Bold"/>
                <a:cs typeface="DIN Alternate Bold"/>
              </a:rPr>
              <a:t>Project </a:t>
            </a:r>
            <a:r>
              <a:rPr lang="en-US" sz="2800" b="1" dirty="0" smtClean="0">
                <a:latin typeface="DIN Alternate Bold"/>
                <a:cs typeface="DIN Alternate Bold"/>
              </a:rPr>
              <a:t>Background</a:t>
            </a:r>
            <a:endParaRPr lang="en-US" sz="2800" b="1" dirty="0">
              <a:latin typeface="DIN Alternate Bold"/>
              <a:cs typeface="DIN Alternate Bold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536" y="1295400"/>
            <a:ext cx="4495800" cy="52322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en-US" sz="2800" b="1" dirty="0" smtClean="0">
                <a:solidFill>
                  <a:srgbClr val="000000"/>
                </a:solidFill>
                <a:latin typeface="DIN Alternate Bold"/>
                <a:cs typeface="DIN Alternate Bold"/>
              </a:rPr>
              <a:t>Analysis I: Prefab Exterior</a:t>
            </a:r>
            <a:endParaRPr lang="en-US" sz="2800" b="1" dirty="0">
              <a:solidFill>
                <a:srgbClr val="000000"/>
              </a:solidFill>
              <a:latin typeface="DIN Alternate Bold"/>
              <a:cs typeface="DIN Alternate Bold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536" y="3962400"/>
            <a:ext cx="449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DIN Alternate Bold"/>
                <a:cs typeface="DIN Alternate Bold"/>
              </a:rPr>
              <a:t>Analysis IV: Sustainability</a:t>
            </a:r>
            <a:endParaRPr lang="en-US" sz="2800" b="1" dirty="0">
              <a:solidFill>
                <a:schemeClr val="bg1"/>
              </a:solidFill>
              <a:latin typeface="DIN Alternate Bold"/>
              <a:cs typeface="DIN Alternate Bold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536" y="4876800"/>
            <a:ext cx="3956864" cy="53340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en-US" sz="2800" b="1" dirty="0" smtClean="0">
                <a:latin typeface="DIN Alternate Bold"/>
                <a:cs typeface="DIN Alternate Bold"/>
              </a:rPr>
              <a:t>Conclusions </a:t>
            </a:r>
            <a:endParaRPr lang="en-US" sz="2800" b="1" dirty="0">
              <a:latin typeface="DIN Alternate Bold"/>
              <a:cs typeface="DIN Alternate Bold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536" y="5801380"/>
            <a:ext cx="39568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DIN Alternate Bold"/>
                <a:cs typeface="DIN Alternate Bold"/>
              </a:rPr>
              <a:t>Closing Remarks</a:t>
            </a:r>
            <a:endParaRPr lang="en-US" sz="2800" b="1" dirty="0">
              <a:latin typeface="DIN Alternate Bold"/>
              <a:cs typeface="DIN Alternate Bold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9144000" y="-6363"/>
            <a:ext cx="18288000" cy="52322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rgbClr val="FFFFFF"/>
                </a:solidFill>
                <a:latin typeface="DIN Alternate Bold"/>
                <a:cs typeface="DIN Alternate Bold"/>
              </a:rPr>
              <a:t>Doylestown Hospital </a:t>
            </a:r>
            <a:r>
              <a:rPr lang="en-US" sz="2800" dirty="0" smtClean="0">
                <a:solidFill>
                  <a:srgbClr val="FFFFFF"/>
                </a:solidFill>
                <a:latin typeface="DIN Alternate Bold"/>
                <a:cs typeface="DIN Alternate Bold"/>
              </a:rPr>
              <a:t> Heart Institute</a:t>
            </a:r>
            <a:endParaRPr lang="en-US" sz="2800" dirty="0">
              <a:solidFill>
                <a:srgbClr val="FFFFFF"/>
              </a:solidFill>
              <a:latin typeface="DIN Alternate Bold"/>
              <a:cs typeface="DIN Alternate Bold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144000" y="6400800"/>
            <a:ext cx="18288000" cy="4572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/>
          <p:cNvSpPr txBox="1"/>
          <p:nvPr/>
        </p:nvSpPr>
        <p:spPr>
          <a:xfrm>
            <a:off x="9144000" y="-762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FFFF"/>
                </a:solidFill>
                <a:latin typeface="+mj-lt"/>
              </a:rPr>
              <a:t>ANALYSIS IV: SUSTAINABILITY</a:t>
            </a:r>
            <a:endParaRPr lang="en-US" sz="3600" b="1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536" y="2209800"/>
            <a:ext cx="4495800" cy="52322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en-US" sz="2800" b="1" dirty="0" smtClean="0">
                <a:latin typeface="DIN Alternate Bold"/>
                <a:cs typeface="DIN Alternate Bold"/>
              </a:rPr>
              <a:t>Analysis II: </a:t>
            </a:r>
            <a:r>
              <a:rPr lang="en-US" sz="2800" b="1" dirty="0">
                <a:latin typeface="DIN Alternate Bold"/>
                <a:cs typeface="DIN Alternate Bold"/>
              </a:rPr>
              <a:t>Precast Footing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5536" y="3124200"/>
            <a:ext cx="4495800" cy="52322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en-US" sz="2800" b="1" dirty="0" smtClean="0">
                <a:latin typeface="DIN Alternate Bold"/>
                <a:cs typeface="DIN Alternate Bold"/>
              </a:rPr>
              <a:t>Analysis III: Modularization</a:t>
            </a:r>
            <a:endParaRPr lang="en-US" sz="2800" b="1" dirty="0">
              <a:latin typeface="DIN Alternate Bold"/>
              <a:cs typeface="DIN Alternate Bold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677400" y="914400"/>
            <a:ext cx="213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+mn-lt"/>
              </a:rPr>
              <a:t>RESEARCH</a:t>
            </a:r>
            <a:endParaRPr lang="en-US" sz="2800" b="1" dirty="0">
              <a:latin typeface="+mn-l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525000" y="1447800"/>
            <a:ext cx="8153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+mn-lt"/>
              </a:rPr>
              <a:t>The University of British Columbia - Centre for Interactive Research on Sustainability</a:t>
            </a:r>
          </a:p>
        </p:txBody>
      </p:sp>
      <p:sp>
        <p:nvSpPr>
          <p:cNvPr id="4" name="Rectangle 3"/>
          <p:cNvSpPr/>
          <p:nvPr/>
        </p:nvSpPr>
        <p:spPr>
          <a:xfrm>
            <a:off x="9525000" y="3429000"/>
            <a:ext cx="28019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+mn-lt"/>
              </a:rPr>
              <a:t>Surveys &amp; Interviews</a:t>
            </a:r>
            <a:endParaRPr lang="en-US" sz="2400" dirty="0">
              <a:latin typeface="+mn-lt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9525000" y="2514600"/>
            <a:ext cx="76381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>
                <a:latin typeface="+mn-lt"/>
              </a:rPr>
              <a:t>Yestermorrow</a:t>
            </a:r>
            <a:r>
              <a:rPr lang="en-US" sz="2400" dirty="0">
                <a:latin typeface="+mn-lt"/>
              </a:rPr>
              <a:t>-UMass Semester in Sustainable Design/</a:t>
            </a:r>
            <a:r>
              <a:rPr lang="en-US" sz="2400" dirty="0" smtClean="0">
                <a:latin typeface="+mn-lt"/>
              </a:rPr>
              <a:t>Build</a:t>
            </a:r>
            <a:endParaRPr lang="en-US" sz="2400" dirty="0">
              <a:latin typeface="+mn-l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88400" y="1905000"/>
            <a:ext cx="3810000" cy="28575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639800" y="3352800"/>
            <a:ext cx="6263640" cy="2609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65369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creen Shot 2018-04-09 at 12.19.11 AM.png"/>
          <p:cNvPicPr>
            <a:picLocks noChangeAspect="1"/>
          </p:cNvPicPr>
          <p:nvPr/>
        </p:nvPicPr>
        <p:blipFill>
          <a:blip r:embed="rId3">
            <a:alphaModFix amt="7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470" y="762000"/>
            <a:ext cx="9038672" cy="5334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noFill/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5" name="Rectangle 4"/>
          <p:cNvSpPr/>
          <p:nvPr/>
        </p:nvSpPr>
        <p:spPr>
          <a:xfrm>
            <a:off x="9142834" y="-6946210"/>
            <a:ext cx="9144000" cy="6858000"/>
          </a:xfrm>
          <a:prstGeom prst="rect">
            <a:avLst/>
          </a:prstGeom>
          <a:solidFill>
            <a:srgbClr val="5883DF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8288000" y="-6934200"/>
            <a:ext cx="91440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r"/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0" y="-6934200"/>
            <a:ext cx="9144000" cy="6858000"/>
          </a:xfrm>
          <a:prstGeom prst="rect">
            <a:avLst/>
          </a:prstGeom>
          <a:solidFill>
            <a:schemeClr val="accent3">
              <a:lumMod val="75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304800"/>
            <a:ext cx="4343400" cy="6858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 anchorCtr="0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0" y="1206500"/>
            <a:ext cx="4343400" cy="6858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0" y="2108200"/>
            <a:ext cx="4343400" cy="6858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0" y="3009900"/>
            <a:ext cx="4343400" cy="6858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0" y="3911600"/>
            <a:ext cx="4343400" cy="6858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0" y="4813300"/>
            <a:ext cx="4343400" cy="6858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0" y="5715000"/>
            <a:ext cx="4343400" cy="6858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5536" y="381000"/>
            <a:ext cx="3575864" cy="52322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en-US" sz="2800" b="1" dirty="0">
                <a:latin typeface="DIN Alternate Bold"/>
                <a:cs typeface="DIN Alternate Bold"/>
              </a:rPr>
              <a:t>Project </a:t>
            </a:r>
            <a:r>
              <a:rPr lang="en-US" sz="2800" b="1" dirty="0" smtClean="0">
                <a:latin typeface="DIN Alternate Bold"/>
                <a:cs typeface="DIN Alternate Bold"/>
              </a:rPr>
              <a:t>Background</a:t>
            </a:r>
            <a:endParaRPr lang="en-US" sz="2800" b="1" dirty="0">
              <a:latin typeface="DIN Alternate Bold"/>
              <a:cs typeface="DIN Alternate Bold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536" y="1295400"/>
            <a:ext cx="4495800" cy="52322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en-US" sz="2800" b="1" dirty="0" smtClean="0">
                <a:solidFill>
                  <a:srgbClr val="000000"/>
                </a:solidFill>
                <a:latin typeface="DIN Alternate Bold"/>
                <a:cs typeface="DIN Alternate Bold"/>
              </a:rPr>
              <a:t>Analysis I: Prefab Exterior</a:t>
            </a:r>
            <a:endParaRPr lang="en-US" sz="2800" b="1" dirty="0">
              <a:solidFill>
                <a:srgbClr val="000000"/>
              </a:solidFill>
              <a:latin typeface="DIN Alternate Bold"/>
              <a:cs typeface="DIN Alternate Bold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536" y="3962400"/>
            <a:ext cx="449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DIN Alternate Bold"/>
                <a:cs typeface="DIN Alternate Bold"/>
              </a:rPr>
              <a:t>Analysis IV: Sustainability</a:t>
            </a:r>
            <a:endParaRPr lang="en-US" sz="2800" b="1" dirty="0">
              <a:solidFill>
                <a:schemeClr val="bg1"/>
              </a:solidFill>
              <a:latin typeface="DIN Alternate Bold"/>
              <a:cs typeface="DIN Alternate Bold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536" y="4876800"/>
            <a:ext cx="3956864" cy="53340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en-US" sz="2800" b="1" dirty="0" smtClean="0">
                <a:latin typeface="DIN Alternate Bold"/>
                <a:cs typeface="DIN Alternate Bold"/>
              </a:rPr>
              <a:t>Conclusions </a:t>
            </a:r>
            <a:endParaRPr lang="en-US" sz="2800" b="1" dirty="0">
              <a:latin typeface="DIN Alternate Bold"/>
              <a:cs typeface="DIN Alternate Bold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536" y="5801380"/>
            <a:ext cx="39568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DIN Alternate Bold"/>
                <a:cs typeface="DIN Alternate Bold"/>
              </a:rPr>
              <a:t>Closing Remarks</a:t>
            </a:r>
            <a:endParaRPr lang="en-US" sz="2800" b="1" dirty="0">
              <a:latin typeface="DIN Alternate Bold"/>
              <a:cs typeface="DIN Alternate Bold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9144000" y="-6363"/>
            <a:ext cx="18288000" cy="52322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rgbClr val="FFFFFF"/>
                </a:solidFill>
                <a:latin typeface="DIN Alternate Bold"/>
                <a:cs typeface="DIN Alternate Bold"/>
              </a:rPr>
              <a:t>Doylestown Hospital </a:t>
            </a:r>
            <a:r>
              <a:rPr lang="en-US" sz="2800" dirty="0" smtClean="0">
                <a:solidFill>
                  <a:srgbClr val="FFFFFF"/>
                </a:solidFill>
                <a:latin typeface="DIN Alternate Bold"/>
                <a:cs typeface="DIN Alternate Bold"/>
              </a:rPr>
              <a:t> Heart Institute</a:t>
            </a:r>
            <a:endParaRPr lang="en-US" sz="2800" dirty="0">
              <a:solidFill>
                <a:srgbClr val="FFFFFF"/>
              </a:solidFill>
              <a:latin typeface="DIN Alternate Bold"/>
              <a:cs typeface="DIN Alternate Bold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144000" y="6400800"/>
            <a:ext cx="18288000" cy="4572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/>
          <p:cNvSpPr txBox="1"/>
          <p:nvPr/>
        </p:nvSpPr>
        <p:spPr>
          <a:xfrm>
            <a:off x="9144000" y="-762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FFFF"/>
                </a:solidFill>
                <a:latin typeface="+mj-lt"/>
              </a:rPr>
              <a:t>ANALYSIS IV: SUSTAINABILITY</a:t>
            </a:r>
            <a:endParaRPr lang="en-US" sz="3600" b="1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536" y="2209800"/>
            <a:ext cx="4495800" cy="52322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en-US" sz="2800" b="1" dirty="0" smtClean="0">
                <a:latin typeface="DIN Alternate Bold"/>
                <a:cs typeface="DIN Alternate Bold"/>
              </a:rPr>
              <a:t>Analysis II: </a:t>
            </a:r>
            <a:r>
              <a:rPr lang="en-US" sz="2800" b="1" dirty="0">
                <a:latin typeface="DIN Alternate Bold"/>
                <a:cs typeface="DIN Alternate Bold"/>
              </a:rPr>
              <a:t>Precast Footing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5536" y="3124200"/>
            <a:ext cx="4495800" cy="52322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en-US" sz="2800" b="1" dirty="0" smtClean="0">
                <a:latin typeface="DIN Alternate Bold"/>
                <a:cs typeface="DIN Alternate Bold"/>
              </a:rPr>
              <a:t>Analysis III: Modularization</a:t>
            </a:r>
            <a:endParaRPr lang="en-US" sz="2800" b="1" dirty="0">
              <a:latin typeface="DIN Alternate Bold"/>
              <a:cs typeface="DIN Alternate Bold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677400" y="914400"/>
            <a:ext cx="213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+mn-lt"/>
              </a:rPr>
              <a:t>FINDINGS</a:t>
            </a:r>
            <a:endParaRPr lang="en-US" sz="2800" b="1" dirty="0">
              <a:latin typeface="+mn-l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525000" y="1447801"/>
            <a:ext cx="6934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+mn-lt"/>
              </a:rPr>
              <a:t>10 AE students/Alumni Interviewed – 3</a:t>
            </a:r>
            <a:r>
              <a:rPr lang="en-US" sz="2400" baseline="30000" dirty="0" smtClean="0">
                <a:latin typeface="+mn-lt"/>
              </a:rPr>
              <a:t>rd</a:t>
            </a:r>
            <a:r>
              <a:rPr lang="en-US" sz="2400" dirty="0" smtClean="0">
                <a:latin typeface="+mn-lt"/>
              </a:rPr>
              <a:t> Year to 2 Years in the Industry</a:t>
            </a:r>
            <a:endParaRPr lang="en-US" sz="2400" dirty="0">
              <a:latin typeface="+mn-lt"/>
            </a:endParaRPr>
          </a:p>
        </p:txBody>
      </p:sp>
      <p:pic>
        <p:nvPicPr>
          <p:cNvPr id="13" name="Picture 12" descr="Screen Shot 2018-04-09 at 3.59.49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25266" y="914400"/>
            <a:ext cx="9306734" cy="4838700"/>
          </a:xfrm>
          <a:prstGeom prst="rect">
            <a:avLst/>
          </a:prstGeom>
        </p:spPr>
      </p:pic>
      <p:sp>
        <p:nvSpPr>
          <p:cNvPr id="36" name="Rectangle 35"/>
          <p:cNvSpPr/>
          <p:nvPr/>
        </p:nvSpPr>
        <p:spPr>
          <a:xfrm>
            <a:off x="9525000" y="2369403"/>
            <a:ext cx="69342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+mn-lt"/>
              </a:rPr>
              <a:t>100% Interested in Sustainable Building Design</a:t>
            </a:r>
          </a:p>
          <a:p>
            <a:endParaRPr lang="en-US" sz="2400" dirty="0">
              <a:latin typeface="+mn-lt"/>
            </a:endParaRPr>
          </a:p>
          <a:p>
            <a:r>
              <a:rPr lang="en-US" sz="2400" dirty="0" smtClean="0">
                <a:latin typeface="+mn-lt"/>
              </a:rPr>
              <a:t>1/10 Felt comfortable about incorporating sustainability in real world-applications</a:t>
            </a:r>
          </a:p>
          <a:p>
            <a:endParaRPr lang="en-US" sz="2400" dirty="0">
              <a:latin typeface="+mn-lt"/>
            </a:endParaRPr>
          </a:p>
          <a:p>
            <a:r>
              <a:rPr lang="en-US" sz="2400" dirty="0" smtClean="0">
                <a:latin typeface="+mn-lt"/>
              </a:rPr>
              <a:t>80% Learned about sustainable design in class</a:t>
            </a:r>
          </a:p>
          <a:p>
            <a:endParaRPr lang="en-US" sz="2400" dirty="0" smtClean="0">
              <a:latin typeface="+mn-lt"/>
            </a:endParaRPr>
          </a:p>
          <a:p>
            <a:r>
              <a:rPr lang="en-US" sz="2400" dirty="0" smtClean="0">
                <a:latin typeface="+mn-lt"/>
              </a:rPr>
              <a:t>Sustainable Building Materials/Benefits</a:t>
            </a:r>
          </a:p>
          <a:p>
            <a:endParaRPr lang="en-US" sz="2400" dirty="0">
              <a:latin typeface="+mn-lt"/>
            </a:endParaRPr>
          </a:p>
          <a:p>
            <a:r>
              <a:rPr lang="en-US" sz="2400" dirty="0" smtClean="0">
                <a:latin typeface="+mn-lt"/>
              </a:rPr>
              <a:t>LEED Certification</a:t>
            </a:r>
            <a:endParaRPr lang="en-US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909729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creen Shot 2018-04-09 at 12.19.11 AM.png"/>
          <p:cNvPicPr>
            <a:picLocks noChangeAspect="1"/>
          </p:cNvPicPr>
          <p:nvPr/>
        </p:nvPicPr>
        <p:blipFill>
          <a:blip r:embed="rId3">
            <a:alphaModFix amt="7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470" y="762000"/>
            <a:ext cx="9038672" cy="5334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noFill/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5" name="Rectangle 4"/>
          <p:cNvSpPr/>
          <p:nvPr/>
        </p:nvSpPr>
        <p:spPr>
          <a:xfrm>
            <a:off x="9142834" y="-6946210"/>
            <a:ext cx="9144000" cy="6858000"/>
          </a:xfrm>
          <a:prstGeom prst="rect">
            <a:avLst/>
          </a:prstGeom>
          <a:solidFill>
            <a:srgbClr val="5883DF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8288000" y="-6934200"/>
            <a:ext cx="91440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r"/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0" y="-6934200"/>
            <a:ext cx="9144000" cy="6858000"/>
          </a:xfrm>
          <a:prstGeom prst="rect">
            <a:avLst/>
          </a:prstGeom>
          <a:solidFill>
            <a:schemeClr val="accent3">
              <a:lumMod val="75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304800"/>
            <a:ext cx="4343400" cy="6858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 anchorCtr="0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0" y="1206500"/>
            <a:ext cx="4343400" cy="6858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0" y="2108200"/>
            <a:ext cx="4343400" cy="6858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0" y="3009900"/>
            <a:ext cx="4343400" cy="6858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0" y="3911600"/>
            <a:ext cx="4343400" cy="6858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0" y="4813300"/>
            <a:ext cx="4343400" cy="6858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0" y="5715000"/>
            <a:ext cx="4343400" cy="6858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5536" y="381000"/>
            <a:ext cx="3575864" cy="52322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en-US" sz="2800" b="1" dirty="0">
                <a:latin typeface="DIN Alternate Bold"/>
                <a:cs typeface="DIN Alternate Bold"/>
              </a:rPr>
              <a:t>Project </a:t>
            </a:r>
            <a:r>
              <a:rPr lang="en-US" sz="2800" b="1" dirty="0" smtClean="0">
                <a:latin typeface="DIN Alternate Bold"/>
                <a:cs typeface="DIN Alternate Bold"/>
              </a:rPr>
              <a:t>Background</a:t>
            </a:r>
            <a:endParaRPr lang="en-US" sz="2800" b="1" dirty="0">
              <a:latin typeface="DIN Alternate Bold"/>
              <a:cs typeface="DIN Alternate Bold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536" y="1295400"/>
            <a:ext cx="4495800" cy="52322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en-US" sz="2800" b="1" dirty="0" smtClean="0">
                <a:solidFill>
                  <a:srgbClr val="000000"/>
                </a:solidFill>
                <a:latin typeface="DIN Alternate Bold"/>
                <a:cs typeface="DIN Alternate Bold"/>
              </a:rPr>
              <a:t>Analysis I: Prefab Exterior</a:t>
            </a:r>
            <a:endParaRPr lang="en-US" sz="2800" b="1" dirty="0">
              <a:solidFill>
                <a:srgbClr val="000000"/>
              </a:solidFill>
              <a:latin typeface="DIN Alternate Bold"/>
              <a:cs typeface="DIN Alternate Bold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536" y="3962400"/>
            <a:ext cx="449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DIN Alternate Bold"/>
                <a:cs typeface="DIN Alternate Bold"/>
              </a:rPr>
              <a:t>Analysis IV: Sustainability</a:t>
            </a:r>
            <a:endParaRPr lang="en-US" sz="2800" b="1" dirty="0">
              <a:solidFill>
                <a:schemeClr val="bg1"/>
              </a:solidFill>
              <a:latin typeface="DIN Alternate Bold"/>
              <a:cs typeface="DIN Alternate Bold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536" y="4876800"/>
            <a:ext cx="3956864" cy="53340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en-US" sz="2800" b="1" dirty="0" smtClean="0">
                <a:latin typeface="DIN Alternate Bold"/>
                <a:cs typeface="DIN Alternate Bold"/>
              </a:rPr>
              <a:t>Conclusions </a:t>
            </a:r>
            <a:endParaRPr lang="en-US" sz="2800" b="1" dirty="0">
              <a:latin typeface="DIN Alternate Bold"/>
              <a:cs typeface="DIN Alternate Bold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536" y="5801380"/>
            <a:ext cx="39568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DIN Alternate Bold"/>
                <a:cs typeface="DIN Alternate Bold"/>
              </a:rPr>
              <a:t>Closing Remarks</a:t>
            </a:r>
            <a:endParaRPr lang="en-US" sz="2800" b="1" dirty="0">
              <a:latin typeface="DIN Alternate Bold"/>
              <a:cs typeface="DIN Alternate Bold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9144000" y="-6363"/>
            <a:ext cx="18288000" cy="52322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rgbClr val="FFFFFF"/>
                </a:solidFill>
                <a:latin typeface="DIN Alternate Bold"/>
                <a:cs typeface="DIN Alternate Bold"/>
              </a:rPr>
              <a:t>Doylestown Hospital </a:t>
            </a:r>
            <a:r>
              <a:rPr lang="en-US" sz="2800" dirty="0" smtClean="0">
                <a:solidFill>
                  <a:srgbClr val="FFFFFF"/>
                </a:solidFill>
                <a:latin typeface="DIN Alternate Bold"/>
                <a:cs typeface="DIN Alternate Bold"/>
              </a:rPr>
              <a:t> Heart Institute</a:t>
            </a:r>
            <a:endParaRPr lang="en-US" sz="2800" dirty="0">
              <a:solidFill>
                <a:srgbClr val="FFFFFF"/>
              </a:solidFill>
              <a:latin typeface="DIN Alternate Bold"/>
              <a:cs typeface="DIN Alternate Bold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144000" y="6400800"/>
            <a:ext cx="18288000" cy="4572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/>
          <p:cNvSpPr txBox="1"/>
          <p:nvPr/>
        </p:nvSpPr>
        <p:spPr>
          <a:xfrm>
            <a:off x="9144000" y="-762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FFFF"/>
                </a:solidFill>
                <a:latin typeface="+mj-lt"/>
              </a:rPr>
              <a:t>ANALYSIS IV: SUSTAINABILITY</a:t>
            </a:r>
            <a:endParaRPr lang="en-US" sz="3600" b="1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536" y="2209800"/>
            <a:ext cx="4495800" cy="52322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en-US" sz="2800" b="1" dirty="0" smtClean="0">
                <a:latin typeface="DIN Alternate Bold"/>
                <a:cs typeface="DIN Alternate Bold"/>
              </a:rPr>
              <a:t>Analysis II: </a:t>
            </a:r>
            <a:r>
              <a:rPr lang="en-US" sz="2800" b="1" dirty="0">
                <a:latin typeface="DIN Alternate Bold"/>
                <a:cs typeface="DIN Alternate Bold"/>
              </a:rPr>
              <a:t>Precast Footing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5536" y="3124200"/>
            <a:ext cx="4495800" cy="52322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en-US" sz="2800" b="1" dirty="0" smtClean="0">
                <a:latin typeface="DIN Alternate Bold"/>
                <a:cs typeface="DIN Alternate Bold"/>
              </a:rPr>
              <a:t>Analysis III: Modularization</a:t>
            </a:r>
            <a:endParaRPr lang="en-US" sz="2800" b="1" dirty="0">
              <a:latin typeface="DIN Alternate Bold"/>
              <a:cs typeface="DIN Alternate Bold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9144000" y="572869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+mj-lt"/>
              </a:rPr>
              <a:t>CONCLUSION/RECOMMENDATION</a:t>
            </a:r>
            <a:endParaRPr lang="en-US" sz="3600" b="1" dirty="0">
              <a:latin typeface="+mj-lt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9144000" y="2057400"/>
            <a:ext cx="92202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accent3">
                    <a:lumMod val="75000"/>
                  </a:schemeClr>
                </a:solidFill>
              </a:rPr>
              <a:t>Guest Speakers</a:t>
            </a:r>
          </a:p>
          <a:p>
            <a:pPr algn="ctr"/>
            <a:r>
              <a:rPr lang="en-US" sz="2800" b="1" dirty="0" smtClean="0">
                <a:solidFill>
                  <a:schemeClr val="accent3">
                    <a:lumMod val="75000"/>
                  </a:schemeClr>
                </a:solidFill>
              </a:rPr>
              <a:t>More Incorporation in 300 Level AE Classes</a:t>
            </a:r>
          </a:p>
          <a:p>
            <a:pPr algn="ctr"/>
            <a:r>
              <a:rPr lang="en-US" sz="2800" b="1" dirty="0" smtClean="0">
                <a:solidFill>
                  <a:schemeClr val="accent3">
                    <a:lumMod val="75000"/>
                  </a:schemeClr>
                </a:solidFill>
              </a:rPr>
              <a:t>Include Sustainable Design in each Course</a:t>
            </a:r>
          </a:p>
          <a:p>
            <a:pPr algn="ctr"/>
            <a:r>
              <a:rPr lang="en-US" sz="2800" b="1" dirty="0" smtClean="0">
                <a:solidFill>
                  <a:schemeClr val="accent3">
                    <a:lumMod val="75000"/>
                  </a:schemeClr>
                </a:solidFill>
              </a:rPr>
              <a:t>Study Abroad Opportunities</a:t>
            </a:r>
          </a:p>
          <a:p>
            <a:pPr algn="ctr"/>
            <a:endParaRPr lang="en-US" sz="2800" b="1" dirty="0" smtClean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43" name="Picture 4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040600" y="1828800"/>
            <a:ext cx="6263640" cy="2609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67177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creen Shot 2018-04-09 at 12.19.11 AM.png"/>
          <p:cNvPicPr>
            <a:picLocks noChangeAspect="1"/>
          </p:cNvPicPr>
          <p:nvPr/>
        </p:nvPicPr>
        <p:blipFill>
          <a:blip r:embed="rId3">
            <a:alphaModFix amt="7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470" y="762000"/>
            <a:ext cx="9038672" cy="5334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noFill/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5" name="Rectangle 4"/>
          <p:cNvSpPr/>
          <p:nvPr/>
        </p:nvSpPr>
        <p:spPr>
          <a:xfrm>
            <a:off x="9142834" y="-6946210"/>
            <a:ext cx="9144000" cy="6858000"/>
          </a:xfrm>
          <a:prstGeom prst="rect">
            <a:avLst/>
          </a:prstGeom>
          <a:solidFill>
            <a:srgbClr val="5883DF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8288000" y="-6934200"/>
            <a:ext cx="91440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r"/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0" y="-6934200"/>
            <a:ext cx="9144000" cy="6858000"/>
          </a:xfrm>
          <a:prstGeom prst="rect">
            <a:avLst/>
          </a:prstGeom>
          <a:solidFill>
            <a:schemeClr val="accent3">
              <a:lumMod val="75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304800"/>
            <a:ext cx="4343400" cy="6858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 anchorCtr="0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0" y="1206500"/>
            <a:ext cx="4343400" cy="6858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0" y="2108200"/>
            <a:ext cx="4343400" cy="6858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0" y="3009900"/>
            <a:ext cx="4343400" cy="6858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0" y="4813300"/>
            <a:ext cx="4343400" cy="6858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0" y="5715000"/>
            <a:ext cx="4343400" cy="6858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5536" y="381000"/>
            <a:ext cx="3575864" cy="52322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en-US" sz="2800" b="1" dirty="0">
                <a:latin typeface="DIN Alternate Bold"/>
                <a:cs typeface="DIN Alternate Bold"/>
              </a:rPr>
              <a:t>Project </a:t>
            </a:r>
            <a:r>
              <a:rPr lang="en-US" sz="2800" b="1" dirty="0" smtClean="0">
                <a:latin typeface="DIN Alternate Bold"/>
                <a:cs typeface="DIN Alternate Bold"/>
              </a:rPr>
              <a:t>Background</a:t>
            </a:r>
            <a:endParaRPr lang="en-US" sz="2800" b="1" dirty="0">
              <a:latin typeface="DIN Alternate Bold"/>
              <a:cs typeface="DIN Alternate Bold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536" y="1295400"/>
            <a:ext cx="4495800" cy="52322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en-US" sz="2800" b="1" dirty="0" smtClean="0">
                <a:solidFill>
                  <a:srgbClr val="000000"/>
                </a:solidFill>
                <a:latin typeface="DIN Alternate Bold"/>
                <a:cs typeface="DIN Alternate Bold"/>
              </a:rPr>
              <a:t>Analysis I: Prefab Exterior</a:t>
            </a:r>
            <a:endParaRPr lang="en-US" sz="2800" b="1" dirty="0">
              <a:solidFill>
                <a:srgbClr val="000000"/>
              </a:solidFill>
              <a:latin typeface="DIN Alternate Bold"/>
              <a:cs typeface="DIN Alternate Bold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536" y="4876800"/>
            <a:ext cx="3956864" cy="53340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DIN Alternate Bold"/>
                <a:cs typeface="DIN Alternate Bold"/>
              </a:rPr>
              <a:t>Conclusions </a:t>
            </a:r>
            <a:endParaRPr lang="en-US" sz="2800" b="1" dirty="0">
              <a:solidFill>
                <a:schemeClr val="bg1"/>
              </a:solidFill>
              <a:latin typeface="DIN Alternate Bold"/>
              <a:cs typeface="DIN Alternate Bold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536" y="5801380"/>
            <a:ext cx="39568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DIN Alternate Bold"/>
                <a:cs typeface="DIN Alternate Bold"/>
              </a:rPr>
              <a:t>Closing Remarks</a:t>
            </a:r>
            <a:endParaRPr lang="en-US" sz="2800" b="1" dirty="0">
              <a:latin typeface="DIN Alternate Bold"/>
              <a:cs typeface="DIN Alternate Bold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9144000" y="-6363"/>
            <a:ext cx="18288000" cy="52322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rgbClr val="FFFFFF"/>
                </a:solidFill>
                <a:latin typeface="DIN Alternate Bold"/>
                <a:cs typeface="DIN Alternate Bold"/>
              </a:rPr>
              <a:t>Doylestown Hospital </a:t>
            </a:r>
            <a:r>
              <a:rPr lang="en-US" sz="2800" dirty="0" smtClean="0">
                <a:solidFill>
                  <a:srgbClr val="FFFFFF"/>
                </a:solidFill>
                <a:latin typeface="DIN Alternate Bold"/>
                <a:cs typeface="DIN Alternate Bold"/>
              </a:rPr>
              <a:t> Heart Institute</a:t>
            </a:r>
            <a:endParaRPr lang="en-US" sz="2800" dirty="0">
              <a:solidFill>
                <a:srgbClr val="FFFFFF"/>
              </a:solidFill>
              <a:latin typeface="DIN Alternate Bold"/>
              <a:cs typeface="DIN Alternate Bold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144000" y="6400800"/>
            <a:ext cx="18288000" cy="4572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/>
          <p:cNvSpPr txBox="1"/>
          <p:nvPr/>
        </p:nvSpPr>
        <p:spPr>
          <a:xfrm>
            <a:off x="9144000" y="-762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FFFF"/>
                </a:solidFill>
                <a:latin typeface="+mj-lt"/>
              </a:rPr>
              <a:t>CONCLUSIONS</a:t>
            </a:r>
            <a:endParaRPr lang="en-US" sz="3600" b="1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536" y="2209800"/>
            <a:ext cx="4495800" cy="52322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en-US" sz="2800" b="1" dirty="0" smtClean="0">
                <a:latin typeface="DIN Alternate Bold"/>
                <a:cs typeface="DIN Alternate Bold"/>
              </a:rPr>
              <a:t>Analysis II: </a:t>
            </a:r>
            <a:r>
              <a:rPr lang="en-US" sz="2800" b="1" dirty="0">
                <a:latin typeface="DIN Alternate Bold"/>
                <a:cs typeface="DIN Alternate Bold"/>
              </a:rPr>
              <a:t>Precast Footing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5536" y="3124200"/>
            <a:ext cx="4495800" cy="52322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en-US" sz="2800" b="1" dirty="0" smtClean="0">
                <a:latin typeface="DIN Alternate Bold"/>
                <a:cs typeface="DIN Alternate Bold"/>
              </a:rPr>
              <a:t>Analysis III: Modularization</a:t>
            </a:r>
            <a:endParaRPr lang="en-US" sz="2800" b="1" dirty="0">
              <a:latin typeface="DIN Alternate Bold"/>
              <a:cs typeface="DIN Alternate Bold"/>
            </a:endParaRPr>
          </a:p>
        </p:txBody>
      </p:sp>
      <p:pic>
        <p:nvPicPr>
          <p:cNvPr id="43" name="Picture 4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265640" y="2057400"/>
            <a:ext cx="5166360" cy="2152650"/>
          </a:xfrm>
          <a:prstGeom prst="rect">
            <a:avLst/>
          </a:prstGeom>
        </p:spPr>
      </p:pic>
      <p:sp>
        <p:nvSpPr>
          <p:cNvPr id="36" name="Rectangle 35"/>
          <p:cNvSpPr/>
          <p:nvPr/>
        </p:nvSpPr>
        <p:spPr>
          <a:xfrm>
            <a:off x="0" y="3911600"/>
            <a:ext cx="4343400" cy="6858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Box 43"/>
          <p:cNvSpPr txBox="1"/>
          <p:nvPr/>
        </p:nvSpPr>
        <p:spPr>
          <a:xfrm>
            <a:off x="5536" y="3962400"/>
            <a:ext cx="449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DIN Alternate Bold"/>
                <a:cs typeface="DIN Alternate Bold"/>
              </a:rPr>
              <a:t>Analysis IV: Sustainability</a:t>
            </a:r>
            <a:endParaRPr lang="en-US" sz="2800" b="1" dirty="0">
              <a:latin typeface="DIN Alternate Bold"/>
              <a:cs typeface="DIN Alternate Bold"/>
            </a:endParaRPr>
          </a:p>
        </p:txBody>
      </p:sp>
      <p:pic>
        <p:nvPicPr>
          <p:cNvPr id="45" name="Picture 44" descr="Screen Shot 2018-04-09 at 3.10.41 A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07000" y="1600200"/>
            <a:ext cx="3723138" cy="2896374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563600" y="1752600"/>
            <a:ext cx="4247745" cy="2772833"/>
          </a:xfrm>
          <a:prstGeom prst="rect">
            <a:avLst/>
          </a:prstGeom>
        </p:spPr>
      </p:pic>
      <p:pic>
        <p:nvPicPr>
          <p:cNvPr id="47" name="Picture 46" descr="PREFAB WALL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9800" y="1219200"/>
            <a:ext cx="3265588" cy="4271809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078200" y="3962400"/>
            <a:ext cx="2057400" cy="2057400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658600" y="4114800"/>
            <a:ext cx="2133600" cy="1851965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9888200" y="3886200"/>
            <a:ext cx="2133600" cy="1851965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5755600" y="3657600"/>
            <a:ext cx="2133600" cy="1851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28718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creen Shot 2018-04-09 at 12.19.11 AM.png"/>
          <p:cNvPicPr>
            <a:picLocks noChangeAspect="1"/>
          </p:cNvPicPr>
          <p:nvPr/>
        </p:nvPicPr>
        <p:blipFill>
          <a:blip r:embed="rId3">
            <a:alphaModFix amt="7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470" y="762000"/>
            <a:ext cx="9038672" cy="5334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noFill/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5" name="Rectangle 4"/>
          <p:cNvSpPr/>
          <p:nvPr/>
        </p:nvSpPr>
        <p:spPr>
          <a:xfrm>
            <a:off x="9142834" y="-6946210"/>
            <a:ext cx="9144000" cy="6858000"/>
          </a:xfrm>
          <a:prstGeom prst="rect">
            <a:avLst/>
          </a:prstGeom>
          <a:solidFill>
            <a:srgbClr val="5883DF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8288000" y="-6934200"/>
            <a:ext cx="91440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r"/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0" y="-6934200"/>
            <a:ext cx="9144000" cy="6858000"/>
          </a:xfrm>
          <a:prstGeom prst="rect">
            <a:avLst/>
          </a:prstGeom>
          <a:solidFill>
            <a:schemeClr val="accent3">
              <a:lumMod val="75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304800"/>
            <a:ext cx="4343400" cy="6858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 anchorCtr="0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0" y="1206500"/>
            <a:ext cx="4343400" cy="6858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0" y="2108200"/>
            <a:ext cx="4343400" cy="6858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0" y="3009900"/>
            <a:ext cx="4343400" cy="6858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0" y="5715000"/>
            <a:ext cx="4343400" cy="6858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5536" y="381000"/>
            <a:ext cx="3575864" cy="52322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en-US" sz="2800" b="1" dirty="0">
                <a:latin typeface="DIN Alternate Bold"/>
                <a:cs typeface="DIN Alternate Bold"/>
              </a:rPr>
              <a:t>Project </a:t>
            </a:r>
            <a:r>
              <a:rPr lang="en-US" sz="2800" b="1" dirty="0" smtClean="0">
                <a:latin typeface="DIN Alternate Bold"/>
                <a:cs typeface="DIN Alternate Bold"/>
              </a:rPr>
              <a:t>Background</a:t>
            </a:r>
            <a:endParaRPr lang="en-US" sz="2800" b="1" dirty="0">
              <a:latin typeface="DIN Alternate Bold"/>
              <a:cs typeface="DIN Alternate Bold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536" y="1295400"/>
            <a:ext cx="4495800" cy="52322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en-US" sz="2800" b="1" dirty="0" smtClean="0">
                <a:solidFill>
                  <a:srgbClr val="000000"/>
                </a:solidFill>
                <a:latin typeface="DIN Alternate Bold"/>
                <a:cs typeface="DIN Alternate Bold"/>
              </a:rPr>
              <a:t>Analysis I: Prefab Exterior</a:t>
            </a:r>
            <a:endParaRPr lang="en-US" sz="2800" b="1" dirty="0">
              <a:solidFill>
                <a:srgbClr val="000000"/>
              </a:solidFill>
              <a:latin typeface="DIN Alternate Bold"/>
              <a:cs typeface="DIN Alternate Bold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536" y="5801380"/>
            <a:ext cx="39568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FFFF"/>
                </a:solidFill>
                <a:latin typeface="DIN Alternate Bold"/>
                <a:cs typeface="DIN Alternate Bold"/>
              </a:rPr>
              <a:t>Closing Remarks</a:t>
            </a:r>
            <a:endParaRPr lang="en-US" sz="2800" b="1" dirty="0">
              <a:solidFill>
                <a:srgbClr val="FFFFFF"/>
              </a:solidFill>
              <a:latin typeface="DIN Alternate Bold"/>
              <a:cs typeface="DIN Alternate Bold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9144000" y="-6363"/>
            <a:ext cx="18288000" cy="52322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rgbClr val="FFFFFF"/>
                </a:solidFill>
                <a:latin typeface="DIN Alternate Bold"/>
                <a:cs typeface="DIN Alternate Bold"/>
              </a:rPr>
              <a:t>Doylestown Hospital </a:t>
            </a:r>
            <a:r>
              <a:rPr lang="en-US" sz="2800" dirty="0" smtClean="0">
                <a:solidFill>
                  <a:srgbClr val="FFFFFF"/>
                </a:solidFill>
                <a:latin typeface="DIN Alternate Bold"/>
                <a:cs typeface="DIN Alternate Bold"/>
              </a:rPr>
              <a:t> Heart Institute</a:t>
            </a:r>
            <a:endParaRPr lang="en-US" sz="2800" dirty="0">
              <a:solidFill>
                <a:srgbClr val="FFFFFF"/>
              </a:solidFill>
              <a:latin typeface="DIN Alternate Bold"/>
              <a:cs typeface="DIN Alternate Bold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144000" y="6400800"/>
            <a:ext cx="18288000" cy="4572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/>
          <p:cNvSpPr txBox="1"/>
          <p:nvPr/>
        </p:nvSpPr>
        <p:spPr>
          <a:xfrm>
            <a:off x="9144000" y="-762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FFFF"/>
                </a:solidFill>
                <a:latin typeface="+mj-lt"/>
              </a:rPr>
              <a:t>CLOSING REMARKS</a:t>
            </a:r>
            <a:endParaRPr lang="en-US" sz="3600" b="1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536" y="2209800"/>
            <a:ext cx="4495800" cy="52322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en-US" sz="2800" b="1" dirty="0" smtClean="0">
                <a:latin typeface="DIN Alternate Bold"/>
                <a:cs typeface="DIN Alternate Bold"/>
              </a:rPr>
              <a:t>Analysis II: </a:t>
            </a:r>
            <a:r>
              <a:rPr lang="en-US" sz="2800" b="1" dirty="0">
                <a:latin typeface="DIN Alternate Bold"/>
                <a:cs typeface="DIN Alternate Bold"/>
              </a:rPr>
              <a:t>Precast Footing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5536" y="3124200"/>
            <a:ext cx="4495800" cy="52322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en-US" sz="2800" b="1" dirty="0" smtClean="0">
                <a:latin typeface="DIN Alternate Bold"/>
                <a:cs typeface="DIN Alternate Bold"/>
              </a:rPr>
              <a:t>Analysis III: Modularization</a:t>
            </a:r>
            <a:endParaRPr lang="en-US" sz="2800" b="1" dirty="0">
              <a:latin typeface="DIN Alternate Bold"/>
              <a:cs typeface="DIN Alternate Bold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0" y="3911600"/>
            <a:ext cx="4343400" cy="6858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Box 43"/>
          <p:cNvSpPr txBox="1"/>
          <p:nvPr/>
        </p:nvSpPr>
        <p:spPr>
          <a:xfrm>
            <a:off x="5536" y="3962400"/>
            <a:ext cx="449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DIN Alternate Bold"/>
                <a:cs typeface="DIN Alternate Bold"/>
              </a:rPr>
              <a:t>Analysis IV: Sustainability</a:t>
            </a:r>
            <a:endParaRPr lang="en-US" sz="2800" b="1" dirty="0">
              <a:latin typeface="DIN Alternate Bold"/>
              <a:cs typeface="DIN Alternate Bold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0" y="4813300"/>
            <a:ext cx="4343400" cy="6858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5536" y="4876800"/>
            <a:ext cx="3956864" cy="53340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en-US" sz="2800" b="1" dirty="0" smtClean="0">
                <a:latin typeface="DIN Alternate Bold"/>
                <a:cs typeface="DIN Alternate Bold"/>
              </a:rPr>
              <a:t>Conclusions </a:t>
            </a:r>
            <a:endParaRPr lang="en-US" sz="2800" b="1" dirty="0">
              <a:latin typeface="DIN Alternate Bold"/>
              <a:cs typeface="DIN Alternate Bold"/>
            </a:endParaRPr>
          </a:p>
        </p:txBody>
      </p:sp>
      <p:pic>
        <p:nvPicPr>
          <p:cNvPr id="2" name="Picture 1" descr="Screen Shot 2018-04-09 at 4.27.09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0" y="1143000"/>
            <a:ext cx="4412683" cy="4597400"/>
          </a:xfrm>
          <a:prstGeom prst="rect">
            <a:avLst/>
          </a:prstGeom>
        </p:spPr>
      </p:pic>
      <p:pic>
        <p:nvPicPr>
          <p:cNvPr id="3" name="Picture 2" descr="Screen Shot 2018-04-09 at 4.27.42 A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76900" y="1524000"/>
            <a:ext cx="9055100" cy="1981200"/>
          </a:xfrm>
          <a:prstGeom prst="rect">
            <a:avLst/>
          </a:prstGeom>
        </p:spPr>
      </p:pic>
      <p:pic>
        <p:nvPicPr>
          <p:cNvPr id="4" name="Picture 3" descr="Screen Shot 2018-04-09 at 4.27.47 AM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0" y="3429000"/>
            <a:ext cx="4140200" cy="1905000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18288000" y="6096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SPECIAL THANKS</a:t>
            </a:r>
            <a:endParaRPr lang="en-US" sz="3600" b="1" dirty="0">
              <a:solidFill>
                <a:schemeClr val="accent6">
                  <a:lumMod val="5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414214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creen Shot 2018-04-09 at 12.19.11 AM.png"/>
          <p:cNvPicPr>
            <a:picLocks noChangeAspect="1"/>
          </p:cNvPicPr>
          <p:nvPr/>
        </p:nvPicPr>
        <p:blipFill>
          <a:blip r:embed="rId3">
            <a:alphaModFix amt="7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470" y="762000"/>
            <a:ext cx="9038672" cy="5334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noFill/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5" name="Rectangle 4"/>
          <p:cNvSpPr/>
          <p:nvPr/>
        </p:nvSpPr>
        <p:spPr>
          <a:xfrm>
            <a:off x="9142834" y="-6946210"/>
            <a:ext cx="9144000" cy="6858000"/>
          </a:xfrm>
          <a:prstGeom prst="rect">
            <a:avLst/>
          </a:prstGeom>
          <a:solidFill>
            <a:srgbClr val="5883DF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8288000" y="-6934200"/>
            <a:ext cx="91440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r"/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0" y="-6934200"/>
            <a:ext cx="9144000" cy="6858000"/>
          </a:xfrm>
          <a:prstGeom prst="rect">
            <a:avLst/>
          </a:prstGeom>
          <a:solidFill>
            <a:schemeClr val="accent3">
              <a:lumMod val="75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304800"/>
            <a:ext cx="4343400" cy="6858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 anchorCtr="0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0" y="1206500"/>
            <a:ext cx="4343400" cy="6858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0" y="2108200"/>
            <a:ext cx="4343400" cy="6858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0" y="3009900"/>
            <a:ext cx="4343400" cy="6858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0" y="5715000"/>
            <a:ext cx="4343400" cy="6858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5536" y="381000"/>
            <a:ext cx="3575864" cy="52322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en-US" sz="2800" b="1" dirty="0">
                <a:latin typeface="DIN Alternate Bold"/>
                <a:cs typeface="DIN Alternate Bold"/>
              </a:rPr>
              <a:t>Project </a:t>
            </a:r>
            <a:r>
              <a:rPr lang="en-US" sz="2800" b="1" dirty="0" smtClean="0">
                <a:latin typeface="DIN Alternate Bold"/>
                <a:cs typeface="DIN Alternate Bold"/>
              </a:rPr>
              <a:t>Background</a:t>
            </a:r>
            <a:endParaRPr lang="en-US" sz="2800" b="1" dirty="0">
              <a:latin typeface="DIN Alternate Bold"/>
              <a:cs typeface="DIN Alternate Bold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536" y="1295400"/>
            <a:ext cx="4495800" cy="52322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en-US" sz="2800" b="1" dirty="0" smtClean="0">
                <a:solidFill>
                  <a:srgbClr val="000000"/>
                </a:solidFill>
                <a:latin typeface="DIN Alternate Bold"/>
                <a:cs typeface="DIN Alternate Bold"/>
              </a:rPr>
              <a:t>Analysis I: Prefab Exterior</a:t>
            </a:r>
            <a:endParaRPr lang="en-US" sz="2800" b="1" dirty="0">
              <a:solidFill>
                <a:srgbClr val="000000"/>
              </a:solidFill>
              <a:latin typeface="DIN Alternate Bold"/>
              <a:cs typeface="DIN Alternate Bold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536" y="5801380"/>
            <a:ext cx="39568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FFFF"/>
                </a:solidFill>
                <a:latin typeface="DIN Alternate Bold"/>
                <a:cs typeface="DIN Alternate Bold"/>
              </a:rPr>
              <a:t>Closing Remarks</a:t>
            </a:r>
            <a:endParaRPr lang="en-US" sz="2800" b="1" dirty="0">
              <a:solidFill>
                <a:srgbClr val="FFFFFF"/>
              </a:solidFill>
              <a:latin typeface="DIN Alternate Bold"/>
              <a:cs typeface="DIN Alternate Bold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9144000" y="-6363"/>
            <a:ext cx="18288000" cy="52322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rgbClr val="FFFFFF"/>
                </a:solidFill>
                <a:latin typeface="DIN Alternate Bold"/>
                <a:cs typeface="DIN Alternate Bold"/>
              </a:rPr>
              <a:t>Doylestown Hospital </a:t>
            </a:r>
            <a:r>
              <a:rPr lang="en-US" sz="2800" dirty="0" smtClean="0">
                <a:solidFill>
                  <a:srgbClr val="FFFFFF"/>
                </a:solidFill>
                <a:latin typeface="DIN Alternate Bold"/>
                <a:cs typeface="DIN Alternate Bold"/>
              </a:rPr>
              <a:t> Heart Institute</a:t>
            </a:r>
            <a:endParaRPr lang="en-US" sz="2800" dirty="0">
              <a:solidFill>
                <a:srgbClr val="FFFFFF"/>
              </a:solidFill>
              <a:latin typeface="DIN Alternate Bold"/>
              <a:cs typeface="DIN Alternate Bold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144000" y="6400800"/>
            <a:ext cx="18288000" cy="4572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/>
          <p:cNvSpPr txBox="1"/>
          <p:nvPr/>
        </p:nvSpPr>
        <p:spPr>
          <a:xfrm>
            <a:off x="9144000" y="-762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FFFF"/>
                </a:solidFill>
                <a:latin typeface="+mj-lt"/>
              </a:rPr>
              <a:t>CLOSING REMARKS</a:t>
            </a:r>
            <a:endParaRPr lang="en-US" sz="3600" b="1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536" y="2209800"/>
            <a:ext cx="4495800" cy="52322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en-US" sz="2800" b="1" dirty="0" smtClean="0">
                <a:latin typeface="DIN Alternate Bold"/>
                <a:cs typeface="DIN Alternate Bold"/>
              </a:rPr>
              <a:t>Analysis II: </a:t>
            </a:r>
            <a:r>
              <a:rPr lang="en-US" sz="2800" b="1" dirty="0">
                <a:latin typeface="DIN Alternate Bold"/>
                <a:cs typeface="DIN Alternate Bold"/>
              </a:rPr>
              <a:t>Precast Footing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5536" y="3124200"/>
            <a:ext cx="4495800" cy="52322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en-US" sz="2800" b="1" dirty="0" smtClean="0">
                <a:latin typeface="DIN Alternate Bold"/>
                <a:cs typeface="DIN Alternate Bold"/>
              </a:rPr>
              <a:t>Analysis III: Modularization</a:t>
            </a:r>
            <a:endParaRPr lang="en-US" sz="2800" b="1" dirty="0">
              <a:latin typeface="DIN Alternate Bold"/>
              <a:cs typeface="DIN Alternate Bold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0" y="3911600"/>
            <a:ext cx="4343400" cy="6858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Box 43"/>
          <p:cNvSpPr txBox="1"/>
          <p:nvPr/>
        </p:nvSpPr>
        <p:spPr>
          <a:xfrm>
            <a:off x="5536" y="3962400"/>
            <a:ext cx="449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DIN Alternate Bold"/>
                <a:cs typeface="DIN Alternate Bold"/>
              </a:rPr>
              <a:t>Analysis IV: Sustainability</a:t>
            </a:r>
            <a:endParaRPr lang="en-US" sz="2800" b="1" dirty="0">
              <a:latin typeface="DIN Alternate Bold"/>
              <a:cs typeface="DIN Alternate Bold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0" y="4813300"/>
            <a:ext cx="4343400" cy="6858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5536" y="4876800"/>
            <a:ext cx="3956864" cy="53340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en-US" sz="2800" b="1" dirty="0" smtClean="0">
                <a:latin typeface="DIN Alternate Bold"/>
                <a:cs typeface="DIN Alternate Bold"/>
              </a:rPr>
              <a:t>Conclusions </a:t>
            </a:r>
            <a:endParaRPr lang="en-US" sz="2800" b="1" dirty="0">
              <a:latin typeface="DIN Alternate Bold"/>
              <a:cs typeface="DIN Alternate Bold"/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916400" y="914400"/>
            <a:ext cx="10515600" cy="4900270"/>
          </a:xfrm>
          <a:prstGeom prst="rect">
            <a:avLst/>
          </a:prstGeom>
        </p:spPr>
      </p:pic>
      <p:sp>
        <p:nvSpPr>
          <p:cNvPr id="6" name="Diamond 5"/>
          <p:cNvSpPr/>
          <p:nvPr/>
        </p:nvSpPr>
        <p:spPr>
          <a:xfrm>
            <a:off x="10287000" y="1066800"/>
            <a:ext cx="5715000" cy="4648200"/>
          </a:xfrm>
          <a:prstGeom prst="diamond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QUESTIONS?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0527716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creen Shot 2018-04-09 at 12.19.11 AM.png"/>
          <p:cNvPicPr>
            <a:picLocks noChangeAspect="1"/>
          </p:cNvPicPr>
          <p:nvPr/>
        </p:nvPicPr>
        <p:blipFill>
          <a:blip r:embed="rId3">
            <a:alphaModFix amt="7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470" y="762000"/>
            <a:ext cx="9038672" cy="5334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noFill/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5" name="Rectangle 4"/>
          <p:cNvSpPr/>
          <p:nvPr/>
        </p:nvSpPr>
        <p:spPr>
          <a:xfrm>
            <a:off x="9142834" y="-6946210"/>
            <a:ext cx="9144000" cy="6858000"/>
          </a:xfrm>
          <a:prstGeom prst="rect">
            <a:avLst/>
          </a:prstGeom>
          <a:solidFill>
            <a:srgbClr val="5883DF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8288000" y="-6934200"/>
            <a:ext cx="91440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r"/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0" y="-6934200"/>
            <a:ext cx="9144000" cy="6858000"/>
          </a:xfrm>
          <a:prstGeom prst="rect">
            <a:avLst/>
          </a:prstGeom>
          <a:solidFill>
            <a:schemeClr val="accent3">
              <a:lumMod val="75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304800"/>
            <a:ext cx="4343400" cy="6858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0" y="1206500"/>
            <a:ext cx="4343400" cy="6858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0" y="2108200"/>
            <a:ext cx="4343400" cy="6858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0" y="3009900"/>
            <a:ext cx="4343400" cy="6858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0" y="3911600"/>
            <a:ext cx="4343400" cy="6858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0" y="4813300"/>
            <a:ext cx="4343400" cy="6858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0" y="5715000"/>
            <a:ext cx="4343400" cy="6858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5536" y="381000"/>
            <a:ext cx="3575864" cy="52322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DIN Alternate Bold"/>
                <a:cs typeface="DIN Alternate Bold"/>
              </a:rPr>
              <a:t>Project </a:t>
            </a:r>
            <a:r>
              <a:rPr lang="en-US" sz="2800" dirty="0" smtClean="0">
                <a:solidFill>
                  <a:schemeClr val="bg1"/>
                </a:solidFill>
                <a:latin typeface="DIN Alternate Bold"/>
                <a:cs typeface="DIN Alternate Bold"/>
              </a:rPr>
              <a:t>Background</a:t>
            </a:r>
            <a:endParaRPr lang="en-US" sz="2800" dirty="0">
              <a:solidFill>
                <a:schemeClr val="bg1"/>
              </a:solidFill>
              <a:latin typeface="DIN Alternate Bold"/>
              <a:cs typeface="DIN Alternate Bold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536" y="1295400"/>
            <a:ext cx="4495800" cy="52322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en-US" sz="2800" b="1" dirty="0" smtClean="0">
                <a:latin typeface="DIN Alternate Bold"/>
                <a:cs typeface="DIN Alternate Bold"/>
              </a:rPr>
              <a:t>Analysis I: Prefab Exterior</a:t>
            </a:r>
            <a:endParaRPr lang="en-US" sz="2800" b="1" dirty="0">
              <a:latin typeface="DIN Alternate Bold"/>
              <a:cs typeface="DIN Alternate Bold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536" y="3962400"/>
            <a:ext cx="449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DIN Alternate Bold"/>
                <a:cs typeface="DIN Alternate Bold"/>
              </a:rPr>
              <a:t>Analysis IV: Sustainability</a:t>
            </a:r>
            <a:endParaRPr lang="en-US" sz="2800" b="1" dirty="0">
              <a:latin typeface="DIN Alternate Bold"/>
              <a:cs typeface="DIN Alternate Bold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536" y="4876800"/>
            <a:ext cx="3956864" cy="53340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en-US" sz="2800" b="1" dirty="0" smtClean="0">
                <a:latin typeface="DIN Alternate Bold"/>
                <a:cs typeface="DIN Alternate Bold"/>
              </a:rPr>
              <a:t>Conclusions </a:t>
            </a:r>
            <a:endParaRPr lang="en-US" sz="2800" b="1" dirty="0">
              <a:latin typeface="DIN Alternate Bold"/>
              <a:cs typeface="DIN Alternate Bold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536" y="5801380"/>
            <a:ext cx="39568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DIN Alternate Bold"/>
                <a:cs typeface="DIN Alternate Bold"/>
              </a:rPr>
              <a:t>Closing Remarks</a:t>
            </a:r>
            <a:endParaRPr lang="en-US" sz="2800" b="1" dirty="0">
              <a:latin typeface="DIN Alternate Bold"/>
              <a:cs typeface="DIN Alternate Bold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1887200" y="1981200"/>
            <a:ext cx="6324600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</a:rPr>
              <a:t>Doylestown Hospital Phase D: Heart Institute</a:t>
            </a:r>
          </a:p>
          <a:p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</a:rPr>
              <a:t>595 W State Street, Doylestown, PA</a:t>
            </a:r>
          </a:p>
          <a:p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</a:rPr>
              <a:t>66,837 SF</a:t>
            </a:r>
          </a:p>
          <a:p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</a:rPr>
              <a:t>$40M</a:t>
            </a:r>
          </a:p>
          <a:p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</a:rPr>
              <a:t>March 2017 - November 2019</a:t>
            </a:r>
          </a:p>
          <a:p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8962292" y="1981200"/>
            <a:ext cx="284870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b="1" dirty="0">
                <a:solidFill>
                  <a:schemeClr val="accent6">
                    <a:lumMod val="50000"/>
                  </a:schemeClr>
                </a:solidFill>
              </a:rPr>
              <a:t>Project Name</a:t>
            </a: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</a:rPr>
              <a:t>:</a:t>
            </a:r>
          </a:p>
          <a:p>
            <a:pPr algn="r"/>
            <a:endParaRPr lang="en-US" sz="28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r"/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</a:rPr>
              <a:t>Location:</a:t>
            </a:r>
          </a:p>
          <a:p>
            <a:pPr algn="r"/>
            <a:r>
              <a:rPr lang="en-US" sz="2800" b="1" dirty="0">
                <a:solidFill>
                  <a:schemeClr val="accent6">
                    <a:lumMod val="50000"/>
                  </a:schemeClr>
                </a:solidFill>
              </a:rPr>
              <a:t>Size: </a:t>
            </a: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</a:p>
          <a:p>
            <a:pPr algn="r"/>
            <a:r>
              <a:rPr lang="en-US" sz="2800" b="1" dirty="0">
                <a:solidFill>
                  <a:schemeClr val="accent6">
                    <a:lumMod val="50000"/>
                  </a:schemeClr>
                </a:solidFill>
              </a:rPr>
              <a:t>Cost: </a:t>
            </a:r>
            <a:endParaRPr lang="en-US" sz="28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r"/>
            <a:r>
              <a:rPr lang="en-US" sz="2800" b="1" dirty="0">
                <a:solidFill>
                  <a:schemeClr val="accent6">
                    <a:lumMod val="50000"/>
                  </a:schemeClr>
                </a:solidFill>
              </a:rPr>
              <a:t>Schedule: </a:t>
            </a: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endParaRPr lang="en-US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878800" y="838200"/>
            <a:ext cx="4953000" cy="4953000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9144000" y="-6363"/>
            <a:ext cx="18288000" cy="52322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rgbClr val="FFFFFF"/>
                </a:solidFill>
                <a:latin typeface="DIN Alternate Bold"/>
                <a:cs typeface="DIN Alternate Bold"/>
              </a:rPr>
              <a:t>Doylestown Hospital </a:t>
            </a:r>
            <a:r>
              <a:rPr lang="en-US" sz="2800" dirty="0" smtClean="0">
                <a:solidFill>
                  <a:srgbClr val="FFFFFF"/>
                </a:solidFill>
                <a:latin typeface="DIN Alternate Bold"/>
                <a:cs typeface="DIN Alternate Bold"/>
              </a:rPr>
              <a:t> Heart Institute</a:t>
            </a:r>
            <a:endParaRPr lang="en-US" sz="2800" dirty="0">
              <a:solidFill>
                <a:srgbClr val="FFFFFF"/>
              </a:solidFill>
              <a:latin typeface="DIN Alternate Bold"/>
              <a:cs typeface="DIN Alternate Bold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144000" y="6400800"/>
            <a:ext cx="18288000" cy="4572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9144000" y="7620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+mj-lt"/>
              </a:rPr>
              <a:t>PROJECT INFORMATION</a:t>
            </a:r>
            <a:endParaRPr lang="en-US" sz="3600" b="1" dirty="0">
              <a:latin typeface="+mj-lt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9829800" y="5257800"/>
            <a:ext cx="8229600" cy="762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/>
        </p:nvSpPr>
        <p:spPr>
          <a:xfrm>
            <a:off x="9753600" y="5105400"/>
            <a:ext cx="304800" cy="3048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11201400" y="5105400"/>
            <a:ext cx="304800" cy="3048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15773400" y="5181600"/>
            <a:ext cx="304800" cy="3048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17907000" y="5181600"/>
            <a:ext cx="304800" cy="3048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9525000" y="5410200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latin typeface="+mn-lt"/>
              </a:rPr>
              <a:t>DD</a:t>
            </a:r>
            <a:endParaRPr lang="en-US" sz="1800" dirty="0">
              <a:latin typeface="+mn-lt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10058400" y="5410200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latin typeface="+mn-lt"/>
              </a:rPr>
              <a:t>Project Breaks Ground</a:t>
            </a:r>
            <a:endParaRPr lang="en-US" sz="1800" dirty="0">
              <a:latin typeface="+mn-lt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14630400" y="5410200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latin typeface="+mn-lt"/>
              </a:rPr>
              <a:t>Substantial Completion</a:t>
            </a:r>
            <a:endParaRPr lang="en-US" sz="1800" dirty="0">
              <a:latin typeface="+mn-lt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16764000" y="5410200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latin typeface="+mn-lt"/>
              </a:rPr>
              <a:t>Final Completion</a:t>
            </a:r>
            <a:endParaRPr lang="en-US" sz="1800" dirty="0">
              <a:latin typeface="+mn-lt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4630400" y="4724400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 smtClean="0">
                <a:latin typeface="+mn-lt"/>
              </a:rPr>
              <a:t>February 2019</a:t>
            </a:r>
            <a:endParaRPr lang="en-US" sz="1800" b="1" dirty="0">
              <a:latin typeface="+mn-lt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16687800" y="4724400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 smtClean="0">
                <a:latin typeface="+mn-lt"/>
              </a:rPr>
              <a:t>November 2019</a:t>
            </a:r>
            <a:endParaRPr lang="en-US" sz="1800" b="1" dirty="0">
              <a:latin typeface="+mn-lt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8610600" y="4648200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 smtClean="0">
                <a:latin typeface="+mn-lt"/>
              </a:rPr>
              <a:t>March 2017</a:t>
            </a:r>
            <a:endParaRPr lang="en-US" sz="1800" b="1" dirty="0">
              <a:latin typeface="+mn-lt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10058400" y="4648200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 smtClean="0">
                <a:latin typeface="+mn-lt"/>
              </a:rPr>
              <a:t>September 2017</a:t>
            </a:r>
            <a:endParaRPr lang="en-US" sz="1800" b="1" dirty="0">
              <a:latin typeface="+mn-lt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5536" y="2209800"/>
            <a:ext cx="4495800" cy="52322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en-US" sz="2800" b="1" dirty="0" smtClean="0">
                <a:latin typeface="DIN Alternate Bold"/>
                <a:cs typeface="DIN Alternate Bold"/>
              </a:rPr>
              <a:t>Analysis II: </a:t>
            </a:r>
            <a:r>
              <a:rPr lang="en-US" sz="2800" b="1" dirty="0">
                <a:latin typeface="DIN Alternate Bold"/>
                <a:cs typeface="DIN Alternate Bold"/>
              </a:rPr>
              <a:t>Precast Footing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5536" y="3124200"/>
            <a:ext cx="4495800" cy="52322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en-US" sz="2800" b="1" dirty="0" smtClean="0">
                <a:latin typeface="DIN Alternate Bold"/>
                <a:cs typeface="DIN Alternate Bold"/>
              </a:rPr>
              <a:t>Analysis III: Modularization</a:t>
            </a:r>
            <a:endParaRPr lang="en-US" sz="2800" b="1" dirty="0">
              <a:latin typeface="DIN Alternate Bold"/>
              <a:cs typeface="DIN Alternate Bold"/>
            </a:endParaRPr>
          </a:p>
        </p:txBody>
      </p:sp>
    </p:spTree>
    <p:extLst>
      <p:ext uri="{BB962C8B-B14F-4D97-AF65-F5344CB8AC3E}">
        <p14:creationId xmlns:p14="http://schemas.microsoft.com/office/powerpoint/2010/main" val="5533111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creen Shot 2018-04-09 at 12.19.11 AM.png"/>
          <p:cNvPicPr>
            <a:picLocks noChangeAspect="1"/>
          </p:cNvPicPr>
          <p:nvPr/>
        </p:nvPicPr>
        <p:blipFill>
          <a:blip r:embed="rId3">
            <a:alphaModFix amt="7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470" y="762000"/>
            <a:ext cx="9038672" cy="5334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noFill/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5" name="Rectangle 4"/>
          <p:cNvSpPr/>
          <p:nvPr/>
        </p:nvSpPr>
        <p:spPr>
          <a:xfrm>
            <a:off x="9142834" y="-6946210"/>
            <a:ext cx="9144000" cy="6858000"/>
          </a:xfrm>
          <a:prstGeom prst="rect">
            <a:avLst/>
          </a:prstGeom>
          <a:solidFill>
            <a:srgbClr val="5883DF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8288000" y="-6934200"/>
            <a:ext cx="91440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r"/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0" y="-6934200"/>
            <a:ext cx="9144000" cy="6858000"/>
          </a:xfrm>
          <a:prstGeom prst="rect">
            <a:avLst/>
          </a:prstGeom>
          <a:solidFill>
            <a:schemeClr val="accent3">
              <a:lumMod val="75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304800"/>
            <a:ext cx="4343400" cy="6858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0" y="1206500"/>
            <a:ext cx="4343400" cy="6858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0" y="2108200"/>
            <a:ext cx="4343400" cy="6858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0" y="3009900"/>
            <a:ext cx="4343400" cy="6858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0" y="3911600"/>
            <a:ext cx="4343400" cy="6858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0" y="4813300"/>
            <a:ext cx="4343400" cy="6858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0" y="5715000"/>
            <a:ext cx="4343400" cy="6858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5536" y="381000"/>
            <a:ext cx="3575864" cy="52322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DIN Alternate Bold"/>
                <a:cs typeface="DIN Alternate Bold"/>
              </a:rPr>
              <a:t>Project </a:t>
            </a:r>
            <a:r>
              <a:rPr lang="en-US" sz="2800" dirty="0" smtClean="0">
                <a:solidFill>
                  <a:schemeClr val="bg1"/>
                </a:solidFill>
                <a:latin typeface="DIN Alternate Bold"/>
                <a:cs typeface="DIN Alternate Bold"/>
              </a:rPr>
              <a:t>Background</a:t>
            </a:r>
            <a:endParaRPr lang="en-US" sz="2800" dirty="0">
              <a:solidFill>
                <a:schemeClr val="bg1"/>
              </a:solidFill>
              <a:latin typeface="DIN Alternate Bold"/>
              <a:cs typeface="DIN Alternate Bold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536" y="1295400"/>
            <a:ext cx="4495800" cy="52322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en-US" sz="2800" b="1" dirty="0" smtClean="0">
                <a:latin typeface="DIN Alternate Bold"/>
                <a:cs typeface="DIN Alternate Bold"/>
              </a:rPr>
              <a:t>Analysis I: Prefab Exterior</a:t>
            </a:r>
            <a:endParaRPr lang="en-US" sz="2800" b="1" dirty="0">
              <a:latin typeface="DIN Alternate Bold"/>
              <a:cs typeface="DIN Alternate Bold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536" y="3962400"/>
            <a:ext cx="449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DIN Alternate Bold"/>
                <a:cs typeface="DIN Alternate Bold"/>
              </a:rPr>
              <a:t>Analysis IV: Sustainability</a:t>
            </a:r>
            <a:endParaRPr lang="en-US" sz="2800" b="1" dirty="0">
              <a:latin typeface="DIN Alternate Bold"/>
              <a:cs typeface="DIN Alternate Bold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536" y="4876800"/>
            <a:ext cx="3956864" cy="53340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en-US" sz="2800" b="1" dirty="0" smtClean="0">
                <a:latin typeface="DIN Alternate Bold"/>
                <a:cs typeface="DIN Alternate Bold"/>
              </a:rPr>
              <a:t>Conclusions </a:t>
            </a:r>
            <a:endParaRPr lang="en-US" sz="2800" b="1" dirty="0">
              <a:latin typeface="DIN Alternate Bold"/>
              <a:cs typeface="DIN Alternate Bold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536" y="5801380"/>
            <a:ext cx="39568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DIN Alternate Bold"/>
                <a:cs typeface="DIN Alternate Bold"/>
              </a:rPr>
              <a:t>Closing Remarks</a:t>
            </a:r>
            <a:endParaRPr lang="en-US" sz="2800" b="1" dirty="0">
              <a:latin typeface="DIN Alternate Bold"/>
              <a:cs typeface="DIN Alternate Bold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9144000" y="-6363"/>
            <a:ext cx="18288000" cy="52322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rgbClr val="FFFFFF"/>
                </a:solidFill>
                <a:latin typeface="DIN Alternate Bold"/>
                <a:cs typeface="DIN Alternate Bold"/>
              </a:rPr>
              <a:t>Doylestown Hospital </a:t>
            </a:r>
            <a:r>
              <a:rPr lang="en-US" sz="2800" dirty="0" smtClean="0">
                <a:solidFill>
                  <a:srgbClr val="FFFFFF"/>
                </a:solidFill>
                <a:latin typeface="DIN Alternate Bold"/>
                <a:cs typeface="DIN Alternate Bold"/>
              </a:rPr>
              <a:t> Heart Institute</a:t>
            </a:r>
            <a:endParaRPr lang="en-US" sz="2800" dirty="0">
              <a:solidFill>
                <a:srgbClr val="FFFFFF"/>
              </a:solidFill>
              <a:latin typeface="DIN Alternate Bold"/>
              <a:cs typeface="DIN Alternate Bold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144000" y="6400800"/>
            <a:ext cx="18288000" cy="4572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8288000" y="7620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+mj-lt"/>
              </a:rPr>
              <a:t>SITE LOGISTICS</a:t>
            </a:r>
            <a:endParaRPr lang="en-US" sz="3600" b="1" dirty="0">
              <a:latin typeface="+mj-lt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2725400" y="2044005"/>
            <a:ext cx="7086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</a:rPr>
              <a:t>Design-Bid-Build</a:t>
            </a:r>
          </a:p>
          <a:p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</a:rPr>
              <a:t>Doylestown Health</a:t>
            </a:r>
          </a:p>
          <a:p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</a:rPr>
              <a:t>Joint Venture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9677400" y="2044005"/>
            <a:ext cx="3124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</a:rPr>
              <a:t>Delivery Method:</a:t>
            </a:r>
          </a:p>
          <a:p>
            <a:pPr algn="r"/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</a:rPr>
              <a:t>Owner:</a:t>
            </a:r>
          </a:p>
          <a:p>
            <a:pPr algn="r"/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</a:rPr>
              <a:t>GC’s:  </a:t>
            </a:r>
            <a:endParaRPr lang="en-US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t="29777" b="24948"/>
          <a:stretch/>
        </p:blipFill>
        <p:spPr>
          <a:xfrm>
            <a:off x="10325100" y="4649863"/>
            <a:ext cx="2857500" cy="129373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144000" y="3733800"/>
            <a:ext cx="91440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Norwood Company – John S. McManus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</a:rPr>
              <a:t>Inc</a:t>
            </a:r>
            <a:endParaRPr lang="en-US" sz="2800" dirty="0"/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249400" y="4419600"/>
            <a:ext cx="2743200" cy="1789410"/>
          </a:xfrm>
          <a:prstGeom prst="rect">
            <a:avLst/>
          </a:prstGeom>
        </p:spPr>
      </p:pic>
      <p:sp>
        <p:nvSpPr>
          <p:cNvPr id="42" name="TextBox 41"/>
          <p:cNvSpPr txBox="1"/>
          <p:nvPr/>
        </p:nvSpPr>
        <p:spPr>
          <a:xfrm>
            <a:off x="9144000" y="7620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+mj-lt"/>
              </a:rPr>
              <a:t>PROJECT INFORMATION</a:t>
            </a:r>
            <a:endParaRPr lang="en-US" sz="3600" b="1" dirty="0">
              <a:latin typeface="+mj-lt"/>
            </a:endParaRPr>
          </a:p>
        </p:txBody>
      </p:sp>
      <p:pic>
        <p:nvPicPr>
          <p:cNvPr id="13" name="Picture 12" descr="Footings site logistics.png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43" b="5542"/>
          <a:stretch/>
        </p:blipFill>
        <p:spPr>
          <a:xfrm>
            <a:off x="19354800" y="1535313"/>
            <a:ext cx="7467600" cy="4408287"/>
          </a:xfrm>
          <a:prstGeom prst="rect">
            <a:avLst/>
          </a:prstGeom>
        </p:spPr>
      </p:pic>
      <p:sp>
        <p:nvSpPr>
          <p:cNvPr id="43" name="TextBox 42"/>
          <p:cNvSpPr txBox="1"/>
          <p:nvPr/>
        </p:nvSpPr>
        <p:spPr>
          <a:xfrm>
            <a:off x="5536" y="2209800"/>
            <a:ext cx="4495800" cy="52322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en-US" sz="2800" b="1" dirty="0" smtClean="0">
                <a:latin typeface="DIN Alternate Bold"/>
                <a:cs typeface="DIN Alternate Bold"/>
              </a:rPr>
              <a:t>Analysis II: </a:t>
            </a:r>
            <a:r>
              <a:rPr lang="en-US" sz="2800" b="1" dirty="0">
                <a:latin typeface="DIN Alternate Bold"/>
                <a:cs typeface="DIN Alternate Bold"/>
              </a:rPr>
              <a:t>Precast Footing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5536" y="3124200"/>
            <a:ext cx="4495800" cy="52322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en-US" sz="2800" b="1" dirty="0" smtClean="0">
                <a:latin typeface="DIN Alternate Bold"/>
                <a:cs typeface="DIN Alternate Bold"/>
              </a:rPr>
              <a:t>Analysis III: Modularization</a:t>
            </a:r>
            <a:endParaRPr lang="en-US" sz="2800" b="1" dirty="0">
              <a:latin typeface="DIN Alternate Bold"/>
              <a:cs typeface="DIN Alternate Bold"/>
            </a:endParaRPr>
          </a:p>
        </p:txBody>
      </p:sp>
    </p:spTree>
    <p:extLst>
      <p:ext uri="{BB962C8B-B14F-4D97-AF65-F5344CB8AC3E}">
        <p14:creationId xmlns:p14="http://schemas.microsoft.com/office/powerpoint/2010/main" val="19961907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creen Shot 2018-04-09 at 12.19.11 AM.png"/>
          <p:cNvPicPr>
            <a:picLocks noChangeAspect="1"/>
          </p:cNvPicPr>
          <p:nvPr/>
        </p:nvPicPr>
        <p:blipFill>
          <a:blip r:embed="rId3">
            <a:alphaModFix amt="7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470" y="762000"/>
            <a:ext cx="9038672" cy="5334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noFill/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5" name="Rectangle 4"/>
          <p:cNvSpPr/>
          <p:nvPr/>
        </p:nvSpPr>
        <p:spPr>
          <a:xfrm>
            <a:off x="9142834" y="-6946210"/>
            <a:ext cx="9144000" cy="6858000"/>
          </a:xfrm>
          <a:prstGeom prst="rect">
            <a:avLst/>
          </a:prstGeom>
          <a:solidFill>
            <a:srgbClr val="5883DF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8288000" y="-6934200"/>
            <a:ext cx="91440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r"/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0" y="-6934200"/>
            <a:ext cx="9144000" cy="6858000"/>
          </a:xfrm>
          <a:prstGeom prst="rect">
            <a:avLst/>
          </a:prstGeom>
          <a:solidFill>
            <a:schemeClr val="accent3">
              <a:lumMod val="75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304800"/>
            <a:ext cx="4343400" cy="6858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 anchorCtr="0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0" y="1206500"/>
            <a:ext cx="4343400" cy="6858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0" y="2108200"/>
            <a:ext cx="4343400" cy="6858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0" y="3009900"/>
            <a:ext cx="4343400" cy="6858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0" y="3911600"/>
            <a:ext cx="4343400" cy="6858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0" y="4813300"/>
            <a:ext cx="4343400" cy="6858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0" y="5715000"/>
            <a:ext cx="4343400" cy="6858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5536" y="381000"/>
            <a:ext cx="3575864" cy="52322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en-US" sz="2800" b="1" dirty="0">
                <a:latin typeface="DIN Alternate Bold"/>
                <a:cs typeface="DIN Alternate Bold"/>
              </a:rPr>
              <a:t>Project </a:t>
            </a:r>
            <a:r>
              <a:rPr lang="en-US" sz="2800" b="1" dirty="0" smtClean="0">
                <a:latin typeface="DIN Alternate Bold"/>
                <a:cs typeface="DIN Alternate Bold"/>
              </a:rPr>
              <a:t>Background</a:t>
            </a:r>
            <a:endParaRPr lang="en-US" sz="2800" b="1" dirty="0">
              <a:latin typeface="DIN Alternate Bold"/>
              <a:cs typeface="DIN Alternate Bold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536" y="1295400"/>
            <a:ext cx="4495800" cy="52322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DIN Alternate Bold"/>
                <a:cs typeface="DIN Alternate Bold"/>
              </a:rPr>
              <a:t>Analysis I: Prefab Exterior</a:t>
            </a:r>
            <a:endParaRPr lang="en-US" sz="2800" b="1" dirty="0">
              <a:solidFill>
                <a:schemeClr val="bg1"/>
              </a:solidFill>
              <a:latin typeface="DIN Alternate Bold"/>
              <a:cs typeface="DIN Alternate Bold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536" y="3962400"/>
            <a:ext cx="449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DIN Alternate Bold"/>
                <a:cs typeface="DIN Alternate Bold"/>
              </a:rPr>
              <a:t>Analysis IV: Sustainability</a:t>
            </a:r>
            <a:endParaRPr lang="en-US" sz="2800" b="1" dirty="0">
              <a:latin typeface="DIN Alternate Bold"/>
              <a:cs typeface="DIN Alternate Bold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536" y="4876800"/>
            <a:ext cx="3956864" cy="53340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en-US" sz="2800" b="1" dirty="0" smtClean="0">
                <a:latin typeface="DIN Alternate Bold"/>
                <a:cs typeface="DIN Alternate Bold"/>
              </a:rPr>
              <a:t>Conclusions </a:t>
            </a:r>
            <a:endParaRPr lang="en-US" sz="2800" b="1" dirty="0">
              <a:latin typeface="DIN Alternate Bold"/>
              <a:cs typeface="DIN Alternate Bold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536" y="5801380"/>
            <a:ext cx="39568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DIN Alternate Bold"/>
                <a:cs typeface="DIN Alternate Bold"/>
              </a:rPr>
              <a:t>Closing Remarks</a:t>
            </a:r>
            <a:endParaRPr lang="en-US" sz="2800" b="1" dirty="0">
              <a:latin typeface="DIN Alternate Bold"/>
              <a:cs typeface="DIN Alternate Bold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9144000" y="-6363"/>
            <a:ext cx="18288000" cy="52322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rgbClr val="FFFFFF"/>
                </a:solidFill>
                <a:latin typeface="DIN Alternate Bold"/>
                <a:cs typeface="DIN Alternate Bold"/>
              </a:rPr>
              <a:t>Doylestown Hospital </a:t>
            </a:r>
            <a:r>
              <a:rPr lang="en-US" sz="2800" dirty="0" smtClean="0">
                <a:solidFill>
                  <a:srgbClr val="FFFFFF"/>
                </a:solidFill>
                <a:latin typeface="DIN Alternate Bold"/>
                <a:cs typeface="DIN Alternate Bold"/>
              </a:rPr>
              <a:t> Heart Institute</a:t>
            </a:r>
            <a:endParaRPr lang="en-US" sz="2800" dirty="0">
              <a:solidFill>
                <a:srgbClr val="FFFFFF"/>
              </a:solidFill>
              <a:latin typeface="DIN Alternate Bold"/>
              <a:cs typeface="DIN Alternate Bold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144000" y="6400800"/>
            <a:ext cx="18288000" cy="4572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/>
          <p:cNvSpPr txBox="1"/>
          <p:nvPr/>
        </p:nvSpPr>
        <p:spPr>
          <a:xfrm>
            <a:off x="9144000" y="7620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+mj-lt"/>
              </a:rPr>
              <a:t>ANALYSIS I: PREFAB EXTERIOR WALL PANELS</a:t>
            </a:r>
            <a:endParaRPr lang="en-US" sz="3600" b="1" dirty="0">
              <a:latin typeface="+mj-lt"/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19583400" y="1143000"/>
            <a:ext cx="6705600" cy="17526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DIN Alternate Bold"/>
                <a:cs typeface="DIN Alternate Bold"/>
              </a:rPr>
              <a:t>Problem: 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DIN Alternate Bold"/>
                <a:cs typeface="DIN Alternate Bold"/>
              </a:rPr>
              <a:t>Limited Laydown Area on Site 	      Active Loading Dock	       </a:t>
            </a:r>
          </a:p>
          <a:p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DIN Alternate Bold"/>
                <a:cs typeface="DIN Alternate Bold"/>
              </a:rPr>
              <a:t>	      Schedule Delays Early On</a:t>
            </a:r>
            <a:endParaRPr lang="en-US" sz="2800" dirty="0">
              <a:solidFill>
                <a:schemeClr val="accent6">
                  <a:lumMod val="75000"/>
                </a:schemeClr>
              </a:solidFill>
              <a:latin typeface="DIN Alternate Bold"/>
              <a:cs typeface="DIN Alternate Bold"/>
            </a:endParaRPr>
          </a:p>
        </p:txBody>
      </p:sp>
      <p:sp>
        <p:nvSpPr>
          <p:cNvPr id="45" name="Rounded Rectangle 44"/>
          <p:cNvSpPr/>
          <p:nvPr/>
        </p:nvSpPr>
        <p:spPr>
          <a:xfrm>
            <a:off x="19735800" y="3810000"/>
            <a:ext cx="6705600" cy="17526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dirty="0" smtClean="0">
                <a:solidFill>
                  <a:srgbClr val="984807"/>
                </a:solidFill>
                <a:latin typeface="DIN Alternate Bold"/>
                <a:cs typeface="DIN Alternate Bold"/>
              </a:rPr>
              <a:t>Goals:  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DIN Alternate Bold"/>
                <a:cs typeface="DIN Alternate Bold"/>
              </a:rPr>
              <a:t>Reduce Site Congestion</a:t>
            </a:r>
          </a:p>
          <a:p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DIN Alternate Bold"/>
                <a:cs typeface="DIN Alternate Bold"/>
              </a:rPr>
              <a:t>	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DIN Alternate Bold"/>
                <a:cs typeface="DIN Alternate Bold"/>
              </a:rPr>
              <a:t>  Reduce Schedule Duration</a:t>
            </a:r>
          </a:p>
          <a:p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DIN Alternate Bold"/>
                <a:cs typeface="DIN Alternate Bold"/>
              </a:rPr>
              <a:t>	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DIN Alternate Bold"/>
                <a:cs typeface="DIN Alternate Bold"/>
              </a:rPr>
              <a:t>  Improve Quality</a:t>
            </a:r>
            <a:endParaRPr lang="en-US" sz="2800" dirty="0">
              <a:solidFill>
                <a:schemeClr val="accent6">
                  <a:lumMod val="75000"/>
                </a:schemeClr>
              </a:solidFill>
              <a:latin typeface="DIN Alternate Bold"/>
              <a:cs typeface="DIN Alternate Bold"/>
            </a:endParaRPr>
          </a:p>
        </p:txBody>
      </p:sp>
      <p:pic>
        <p:nvPicPr>
          <p:cNvPr id="4" name="Picture 3" descr="PREFAB WALL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06200" y="1752600"/>
            <a:ext cx="3265588" cy="4271809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5536" y="2209800"/>
            <a:ext cx="4495800" cy="52322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en-US" sz="2800" b="1" dirty="0" smtClean="0">
                <a:latin typeface="DIN Alternate Bold"/>
                <a:cs typeface="DIN Alternate Bold"/>
              </a:rPr>
              <a:t>Analysis II: </a:t>
            </a:r>
            <a:r>
              <a:rPr lang="en-US" sz="2800" b="1" dirty="0">
                <a:latin typeface="DIN Alternate Bold"/>
                <a:cs typeface="DIN Alternate Bold"/>
              </a:rPr>
              <a:t>Precast Footing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5536" y="3124200"/>
            <a:ext cx="4495800" cy="52322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en-US" sz="2800" b="1" dirty="0" smtClean="0">
                <a:latin typeface="DIN Alternate Bold"/>
                <a:cs typeface="DIN Alternate Bold"/>
              </a:rPr>
              <a:t>Analysis III: Modularization</a:t>
            </a:r>
            <a:endParaRPr lang="en-US" sz="2800" b="1" dirty="0">
              <a:latin typeface="DIN Alternate Bold"/>
              <a:cs typeface="DIN Alternate Bold"/>
            </a:endParaRPr>
          </a:p>
        </p:txBody>
      </p:sp>
    </p:spTree>
    <p:extLst>
      <p:ext uri="{BB962C8B-B14F-4D97-AF65-F5344CB8AC3E}">
        <p14:creationId xmlns:p14="http://schemas.microsoft.com/office/powerpoint/2010/main" val="28263490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creen Shot 2018-04-09 at 12.19.11 AM.png"/>
          <p:cNvPicPr>
            <a:picLocks noChangeAspect="1"/>
          </p:cNvPicPr>
          <p:nvPr/>
        </p:nvPicPr>
        <p:blipFill>
          <a:blip r:embed="rId3">
            <a:alphaModFix amt="7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470" y="762000"/>
            <a:ext cx="9038672" cy="5334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noFill/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5" name="Rectangle 4"/>
          <p:cNvSpPr/>
          <p:nvPr/>
        </p:nvSpPr>
        <p:spPr>
          <a:xfrm>
            <a:off x="9142834" y="-6946210"/>
            <a:ext cx="9144000" cy="6858000"/>
          </a:xfrm>
          <a:prstGeom prst="rect">
            <a:avLst/>
          </a:prstGeom>
          <a:solidFill>
            <a:srgbClr val="5883DF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8288000" y="-6934200"/>
            <a:ext cx="91440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r"/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0" y="-6934200"/>
            <a:ext cx="9144000" cy="6858000"/>
          </a:xfrm>
          <a:prstGeom prst="rect">
            <a:avLst/>
          </a:prstGeom>
          <a:solidFill>
            <a:schemeClr val="accent3">
              <a:lumMod val="75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304800"/>
            <a:ext cx="4343400" cy="6858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 anchorCtr="0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0" y="1206500"/>
            <a:ext cx="4343400" cy="6858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0" y="2108200"/>
            <a:ext cx="4343400" cy="6858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0" y="3009900"/>
            <a:ext cx="4343400" cy="6858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0" y="3911600"/>
            <a:ext cx="4343400" cy="6858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0" y="4813300"/>
            <a:ext cx="4343400" cy="6858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0" y="5715000"/>
            <a:ext cx="4343400" cy="6858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5536" y="381000"/>
            <a:ext cx="3575864" cy="52322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en-US" sz="2800" b="1" dirty="0">
                <a:latin typeface="DIN Alternate Bold"/>
                <a:cs typeface="DIN Alternate Bold"/>
              </a:rPr>
              <a:t>Project </a:t>
            </a:r>
            <a:r>
              <a:rPr lang="en-US" sz="2800" b="1" dirty="0" smtClean="0">
                <a:latin typeface="DIN Alternate Bold"/>
                <a:cs typeface="DIN Alternate Bold"/>
              </a:rPr>
              <a:t>Background</a:t>
            </a:r>
            <a:endParaRPr lang="en-US" sz="2800" b="1" dirty="0">
              <a:latin typeface="DIN Alternate Bold"/>
              <a:cs typeface="DIN Alternate Bold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536" y="1295400"/>
            <a:ext cx="4495800" cy="52322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DIN Alternate Bold"/>
                <a:cs typeface="DIN Alternate Bold"/>
              </a:rPr>
              <a:t>Analysis I: Prefab Exterior</a:t>
            </a:r>
            <a:endParaRPr lang="en-US" sz="2800" b="1" dirty="0">
              <a:solidFill>
                <a:schemeClr val="bg1"/>
              </a:solidFill>
              <a:latin typeface="DIN Alternate Bold"/>
              <a:cs typeface="DIN Alternate Bold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536" y="3962400"/>
            <a:ext cx="449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DIN Alternate Bold"/>
                <a:cs typeface="DIN Alternate Bold"/>
              </a:rPr>
              <a:t>Analysis IV: Sustainability</a:t>
            </a:r>
            <a:endParaRPr lang="en-US" sz="2800" b="1" dirty="0">
              <a:latin typeface="DIN Alternate Bold"/>
              <a:cs typeface="DIN Alternate Bold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536" y="4876800"/>
            <a:ext cx="3956864" cy="53340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en-US" sz="2800" b="1" dirty="0" smtClean="0">
                <a:latin typeface="DIN Alternate Bold"/>
                <a:cs typeface="DIN Alternate Bold"/>
              </a:rPr>
              <a:t>Conclusions </a:t>
            </a:r>
            <a:endParaRPr lang="en-US" sz="2800" b="1" dirty="0">
              <a:latin typeface="DIN Alternate Bold"/>
              <a:cs typeface="DIN Alternate Bold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536" y="5801380"/>
            <a:ext cx="39568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DIN Alternate Bold"/>
                <a:cs typeface="DIN Alternate Bold"/>
              </a:rPr>
              <a:t>Closing Remarks</a:t>
            </a:r>
            <a:endParaRPr lang="en-US" sz="2800" b="1" dirty="0">
              <a:latin typeface="DIN Alternate Bold"/>
              <a:cs typeface="DIN Alternate Bold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9144000" y="-6363"/>
            <a:ext cx="18288000" cy="52322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rgbClr val="FFFFFF"/>
                </a:solidFill>
                <a:latin typeface="DIN Alternate Bold"/>
                <a:cs typeface="DIN Alternate Bold"/>
              </a:rPr>
              <a:t>Doylestown Hospital </a:t>
            </a:r>
            <a:r>
              <a:rPr lang="en-US" sz="2800" dirty="0" smtClean="0">
                <a:solidFill>
                  <a:srgbClr val="FFFFFF"/>
                </a:solidFill>
                <a:latin typeface="DIN Alternate Bold"/>
                <a:cs typeface="DIN Alternate Bold"/>
              </a:rPr>
              <a:t> Heart Institute</a:t>
            </a:r>
            <a:endParaRPr lang="en-US" sz="2800" dirty="0">
              <a:solidFill>
                <a:srgbClr val="FFFFFF"/>
              </a:solidFill>
              <a:latin typeface="DIN Alternate Bold"/>
              <a:cs typeface="DIN Alternate Bold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144000" y="6400800"/>
            <a:ext cx="18288000" cy="4572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/>
          <p:cNvSpPr txBox="1"/>
          <p:nvPr/>
        </p:nvSpPr>
        <p:spPr>
          <a:xfrm>
            <a:off x="9144000" y="6096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+mj-lt"/>
              </a:rPr>
              <a:t>CURRENT SYSTEM</a:t>
            </a:r>
            <a:endParaRPr lang="en-US" sz="3600" b="1" dirty="0">
              <a:latin typeface="+mj-lt"/>
            </a:endParaRPr>
          </a:p>
        </p:txBody>
      </p:sp>
      <p:pic>
        <p:nvPicPr>
          <p:cNvPr id="34" name="Picture 33" descr="Screen Shot 2018-03-12 at 9.08.28 PM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33" t="13745" r="29500" b="15061"/>
          <a:stretch/>
        </p:blipFill>
        <p:spPr>
          <a:xfrm>
            <a:off x="10021711" y="1447800"/>
            <a:ext cx="2398889" cy="4882445"/>
          </a:xfrm>
          <a:prstGeom prst="rect">
            <a:avLst/>
          </a:prstGeom>
        </p:spPr>
      </p:pic>
      <p:pic>
        <p:nvPicPr>
          <p:cNvPr id="40" name="Picture 39" descr="Screen Shot 2018-03-21 at 1.26.43 A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01600" y="2133600"/>
            <a:ext cx="5926720" cy="3711050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9144000" y="-762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FFFF"/>
                </a:solidFill>
                <a:latin typeface="+mj-lt"/>
              </a:rPr>
              <a:t>ANALYSIS I: PREFAB EXTERIOR WALL PANELS</a:t>
            </a:r>
            <a:endParaRPr lang="en-US" sz="3600" b="1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8288000" y="572869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+mj-lt"/>
              </a:rPr>
              <a:t>PROPOSED SYSTEM</a:t>
            </a:r>
            <a:endParaRPr lang="en-US" sz="3600" b="1" dirty="0">
              <a:latin typeface="+mj-lt"/>
            </a:endParaRPr>
          </a:p>
        </p:txBody>
      </p:sp>
      <p:pic>
        <p:nvPicPr>
          <p:cNvPr id="47" name="Picture 46" descr="PREFAB WALL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97600" y="1447800"/>
            <a:ext cx="3265588" cy="4271809"/>
          </a:xfrm>
          <a:prstGeom prst="rect">
            <a:avLst/>
          </a:prstGeom>
        </p:spPr>
      </p:pic>
      <p:sp>
        <p:nvSpPr>
          <p:cNvPr id="48" name="TextBox 47"/>
          <p:cNvSpPr txBox="1"/>
          <p:nvPr/>
        </p:nvSpPr>
        <p:spPr>
          <a:xfrm>
            <a:off x="22402800" y="1828800"/>
            <a:ext cx="5029200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Wingdings" charset="2"/>
              <a:buChar char="Ø"/>
            </a:pP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</a:rPr>
              <a:t>Panels Manufactured Off-site</a:t>
            </a:r>
          </a:p>
          <a:p>
            <a:pPr marL="457200" indent="-457200">
              <a:lnSpc>
                <a:spcPct val="150000"/>
              </a:lnSpc>
              <a:buFont typeface="Wingdings" charset="2"/>
              <a:buChar char="Ø"/>
            </a:pP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</a:rPr>
              <a:t>High quality</a:t>
            </a:r>
          </a:p>
          <a:p>
            <a:pPr marL="457200" indent="-457200">
              <a:lnSpc>
                <a:spcPct val="150000"/>
              </a:lnSpc>
              <a:buFont typeface="Wingdings" charset="2"/>
              <a:buChar char="Ø"/>
            </a:pP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</a:rPr>
              <a:t>Lightweight</a:t>
            </a:r>
          </a:p>
          <a:p>
            <a:pPr marL="457200" indent="-457200">
              <a:lnSpc>
                <a:spcPct val="150000"/>
              </a:lnSpc>
              <a:buFont typeface="Wingdings" charset="2"/>
              <a:buChar char="Ø"/>
            </a:pP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</a:rPr>
              <a:t>Installed with Crane</a:t>
            </a:r>
          </a:p>
          <a:p>
            <a:endParaRPr lang="en-US" sz="28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endParaRPr lang="en-US" sz="2800" b="1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5536" y="2209800"/>
            <a:ext cx="4495800" cy="52322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en-US" sz="2800" b="1" dirty="0" smtClean="0">
                <a:latin typeface="DIN Alternate Bold"/>
                <a:cs typeface="DIN Alternate Bold"/>
              </a:rPr>
              <a:t>Analysis II: </a:t>
            </a:r>
            <a:r>
              <a:rPr lang="en-US" sz="2800" b="1" dirty="0">
                <a:latin typeface="DIN Alternate Bold"/>
                <a:cs typeface="DIN Alternate Bold"/>
              </a:rPr>
              <a:t>Precast Footing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5536" y="3124200"/>
            <a:ext cx="4495800" cy="52322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en-US" sz="2800" b="1" dirty="0" smtClean="0">
                <a:latin typeface="DIN Alternate Bold"/>
                <a:cs typeface="DIN Alternate Bold"/>
              </a:rPr>
              <a:t>Analysis III: Modularization</a:t>
            </a:r>
            <a:endParaRPr lang="en-US" sz="2800" b="1" dirty="0">
              <a:latin typeface="DIN Alternate Bold"/>
              <a:cs typeface="DIN Alternate Bold"/>
            </a:endParaRPr>
          </a:p>
        </p:txBody>
      </p:sp>
    </p:spTree>
    <p:extLst>
      <p:ext uri="{BB962C8B-B14F-4D97-AF65-F5344CB8AC3E}">
        <p14:creationId xmlns:p14="http://schemas.microsoft.com/office/powerpoint/2010/main" val="21859782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8-04-09 at 1.30.01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5400" y="401200"/>
            <a:ext cx="9918700" cy="6456800"/>
          </a:xfrm>
          <a:prstGeom prst="rect">
            <a:avLst/>
          </a:prstGeom>
        </p:spPr>
      </p:pic>
      <p:pic>
        <p:nvPicPr>
          <p:cNvPr id="9" name="Picture 8" descr="Screen Shot 2018-04-09 at 12.19.11 AM.png"/>
          <p:cNvPicPr>
            <a:picLocks noChangeAspect="1"/>
          </p:cNvPicPr>
          <p:nvPr/>
        </p:nvPicPr>
        <p:blipFill>
          <a:blip r:embed="rId4">
            <a:alphaModFix amt="7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470" y="762000"/>
            <a:ext cx="9038672" cy="5334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noFill/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5" name="Rectangle 4"/>
          <p:cNvSpPr/>
          <p:nvPr/>
        </p:nvSpPr>
        <p:spPr>
          <a:xfrm>
            <a:off x="9142834" y="-6946210"/>
            <a:ext cx="9144000" cy="6858000"/>
          </a:xfrm>
          <a:prstGeom prst="rect">
            <a:avLst/>
          </a:prstGeom>
          <a:solidFill>
            <a:srgbClr val="5883DF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8288000" y="-6934200"/>
            <a:ext cx="91440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r"/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0" y="-6934200"/>
            <a:ext cx="9144000" cy="6858000"/>
          </a:xfrm>
          <a:prstGeom prst="rect">
            <a:avLst/>
          </a:prstGeom>
          <a:solidFill>
            <a:schemeClr val="accent3">
              <a:lumMod val="75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304800"/>
            <a:ext cx="4343400" cy="6858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 anchorCtr="0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0" y="1206500"/>
            <a:ext cx="4343400" cy="6858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0" y="2108200"/>
            <a:ext cx="4343400" cy="6858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0" y="3009900"/>
            <a:ext cx="4343400" cy="6858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0" y="3911600"/>
            <a:ext cx="4343400" cy="6858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0" y="4813300"/>
            <a:ext cx="4343400" cy="6858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0" y="5715000"/>
            <a:ext cx="4343400" cy="6858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5536" y="381000"/>
            <a:ext cx="3575864" cy="52322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en-US" sz="2800" b="1" dirty="0">
                <a:latin typeface="DIN Alternate Bold"/>
                <a:cs typeface="DIN Alternate Bold"/>
              </a:rPr>
              <a:t>Project </a:t>
            </a:r>
            <a:r>
              <a:rPr lang="en-US" sz="2800" b="1" dirty="0" smtClean="0">
                <a:latin typeface="DIN Alternate Bold"/>
                <a:cs typeface="DIN Alternate Bold"/>
              </a:rPr>
              <a:t>Background</a:t>
            </a:r>
            <a:endParaRPr lang="en-US" sz="2800" b="1" dirty="0">
              <a:latin typeface="DIN Alternate Bold"/>
              <a:cs typeface="DIN Alternate Bold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536" y="1295400"/>
            <a:ext cx="4495800" cy="52322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DIN Alternate Bold"/>
                <a:cs typeface="DIN Alternate Bold"/>
              </a:rPr>
              <a:t>Analysis I: Prefab Exterior</a:t>
            </a:r>
            <a:endParaRPr lang="en-US" sz="2800" b="1" dirty="0">
              <a:solidFill>
                <a:schemeClr val="bg1"/>
              </a:solidFill>
              <a:latin typeface="DIN Alternate Bold"/>
              <a:cs typeface="DIN Alternate Bold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536" y="3962400"/>
            <a:ext cx="449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DIN Alternate Bold"/>
                <a:cs typeface="DIN Alternate Bold"/>
              </a:rPr>
              <a:t>Analysis IV: Sustainability</a:t>
            </a:r>
            <a:endParaRPr lang="en-US" sz="2800" b="1" dirty="0">
              <a:latin typeface="DIN Alternate Bold"/>
              <a:cs typeface="DIN Alternate Bold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536" y="4876800"/>
            <a:ext cx="3956864" cy="53340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en-US" sz="2800" b="1" dirty="0" smtClean="0">
                <a:latin typeface="DIN Alternate Bold"/>
                <a:cs typeface="DIN Alternate Bold"/>
              </a:rPr>
              <a:t>Conclusions </a:t>
            </a:r>
            <a:endParaRPr lang="en-US" sz="2800" b="1" dirty="0">
              <a:latin typeface="DIN Alternate Bold"/>
              <a:cs typeface="DIN Alternate Bold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536" y="5801380"/>
            <a:ext cx="39568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DIN Alternate Bold"/>
                <a:cs typeface="DIN Alternate Bold"/>
              </a:rPr>
              <a:t>Closing Remarks</a:t>
            </a:r>
            <a:endParaRPr lang="en-US" sz="2800" b="1" dirty="0">
              <a:latin typeface="DIN Alternate Bold"/>
              <a:cs typeface="DIN Alternate Bold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9144000" y="-6363"/>
            <a:ext cx="18288000" cy="52322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rgbClr val="FFFFFF"/>
                </a:solidFill>
                <a:latin typeface="DIN Alternate Bold"/>
                <a:cs typeface="DIN Alternate Bold"/>
              </a:rPr>
              <a:t>Doylestown Hospital </a:t>
            </a:r>
            <a:r>
              <a:rPr lang="en-US" sz="2800" dirty="0" smtClean="0">
                <a:solidFill>
                  <a:srgbClr val="FFFFFF"/>
                </a:solidFill>
                <a:latin typeface="DIN Alternate Bold"/>
                <a:cs typeface="DIN Alternate Bold"/>
              </a:rPr>
              <a:t> Heart Institute</a:t>
            </a:r>
            <a:endParaRPr lang="en-US" sz="2800" dirty="0">
              <a:solidFill>
                <a:srgbClr val="FFFFFF"/>
              </a:solidFill>
              <a:latin typeface="DIN Alternate Bold"/>
              <a:cs typeface="DIN Alternate Bold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144000" y="6400800"/>
            <a:ext cx="18288000" cy="4572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/>
          <p:cNvSpPr txBox="1"/>
          <p:nvPr/>
        </p:nvSpPr>
        <p:spPr>
          <a:xfrm>
            <a:off x="9144000" y="-762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FFFF"/>
                </a:solidFill>
                <a:latin typeface="+mj-lt"/>
              </a:rPr>
              <a:t>ANALYSIS I: PREFAB EXTERIOR WALL PANELS</a:t>
            </a:r>
            <a:endParaRPr lang="en-US" sz="3600" b="1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9888200" y="1828800"/>
            <a:ext cx="7010400" cy="24622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Wingdings" charset="2"/>
              <a:buChar char="Ø"/>
            </a:pP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</a:rPr>
              <a:t>100 Ton Crane</a:t>
            </a:r>
          </a:p>
          <a:p>
            <a:pPr marL="457200" indent="-457200">
              <a:lnSpc>
                <a:spcPct val="150000"/>
              </a:lnSpc>
              <a:buFont typeface="Wingdings" charset="2"/>
              <a:buChar char="Ø"/>
            </a:pP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</a:rPr>
              <a:t>Begin on Northwest side</a:t>
            </a:r>
          </a:p>
          <a:p>
            <a:pPr marL="457200" indent="-457200">
              <a:lnSpc>
                <a:spcPct val="150000"/>
              </a:lnSpc>
              <a:buFont typeface="Wingdings" charset="2"/>
              <a:buChar char="Ø"/>
            </a:pP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</a:rPr>
              <a:t>Counterclockwise</a:t>
            </a:r>
          </a:p>
          <a:p>
            <a:endParaRPr lang="en-US" sz="2800" b="1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5536" y="2209800"/>
            <a:ext cx="4495800" cy="52322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en-US" sz="2800" b="1" dirty="0" smtClean="0">
                <a:latin typeface="DIN Alternate Bold"/>
                <a:cs typeface="DIN Alternate Bold"/>
              </a:rPr>
              <a:t>Analysis II: </a:t>
            </a:r>
            <a:r>
              <a:rPr lang="en-US" sz="2800" b="1" dirty="0">
                <a:latin typeface="DIN Alternate Bold"/>
                <a:cs typeface="DIN Alternate Bold"/>
              </a:rPr>
              <a:t>Precast Footing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5536" y="3124200"/>
            <a:ext cx="4495800" cy="52322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en-US" sz="2800" b="1" dirty="0" smtClean="0">
                <a:latin typeface="DIN Alternate Bold"/>
                <a:cs typeface="DIN Alternate Bold"/>
              </a:rPr>
              <a:t>Analysis III: Modularization</a:t>
            </a:r>
            <a:endParaRPr lang="en-US" sz="2800" b="1" dirty="0">
              <a:latin typeface="DIN Alternate Bold"/>
              <a:cs typeface="DIN Alternate Bold"/>
            </a:endParaRPr>
          </a:p>
        </p:txBody>
      </p:sp>
    </p:spTree>
    <p:extLst>
      <p:ext uri="{BB962C8B-B14F-4D97-AF65-F5344CB8AC3E}">
        <p14:creationId xmlns:p14="http://schemas.microsoft.com/office/powerpoint/2010/main" val="6499509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creen Shot 2018-04-09 at 12.19.11 AM.png"/>
          <p:cNvPicPr>
            <a:picLocks noChangeAspect="1"/>
          </p:cNvPicPr>
          <p:nvPr/>
        </p:nvPicPr>
        <p:blipFill>
          <a:blip r:embed="rId3">
            <a:alphaModFix amt="7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470" y="762000"/>
            <a:ext cx="9038672" cy="5334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noFill/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5" name="Rectangle 4"/>
          <p:cNvSpPr/>
          <p:nvPr/>
        </p:nvSpPr>
        <p:spPr>
          <a:xfrm>
            <a:off x="9142834" y="-6946210"/>
            <a:ext cx="9144000" cy="6858000"/>
          </a:xfrm>
          <a:prstGeom prst="rect">
            <a:avLst/>
          </a:prstGeom>
          <a:solidFill>
            <a:srgbClr val="5883DF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8288000" y="-6934200"/>
            <a:ext cx="91440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r"/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0" y="-6934200"/>
            <a:ext cx="9144000" cy="6858000"/>
          </a:xfrm>
          <a:prstGeom prst="rect">
            <a:avLst/>
          </a:prstGeom>
          <a:solidFill>
            <a:schemeClr val="accent3">
              <a:lumMod val="75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304800"/>
            <a:ext cx="4343400" cy="6858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 anchorCtr="0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0" y="1206500"/>
            <a:ext cx="4343400" cy="6858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0" y="2108200"/>
            <a:ext cx="4343400" cy="6858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0" y="3009900"/>
            <a:ext cx="4343400" cy="6858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0" y="3911600"/>
            <a:ext cx="4343400" cy="6858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0" y="4813300"/>
            <a:ext cx="4343400" cy="6858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0" y="5715000"/>
            <a:ext cx="4343400" cy="6858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5536" y="381000"/>
            <a:ext cx="3575864" cy="52322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en-US" sz="2800" b="1" dirty="0">
                <a:latin typeface="DIN Alternate Bold"/>
                <a:cs typeface="DIN Alternate Bold"/>
              </a:rPr>
              <a:t>Project </a:t>
            </a:r>
            <a:r>
              <a:rPr lang="en-US" sz="2800" b="1" dirty="0" smtClean="0">
                <a:latin typeface="DIN Alternate Bold"/>
                <a:cs typeface="DIN Alternate Bold"/>
              </a:rPr>
              <a:t>Background</a:t>
            </a:r>
            <a:endParaRPr lang="en-US" sz="2800" b="1" dirty="0">
              <a:latin typeface="DIN Alternate Bold"/>
              <a:cs typeface="DIN Alternate Bold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536" y="1295400"/>
            <a:ext cx="4495800" cy="52322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DIN Alternate Bold"/>
                <a:cs typeface="DIN Alternate Bold"/>
              </a:rPr>
              <a:t>Analysis I: Prefab Exterior</a:t>
            </a:r>
            <a:endParaRPr lang="en-US" sz="2800" b="1" dirty="0">
              <a:solidFill>
                <a:schemeClr val="bg1"/>
              </a:solidFill>
              <a:latin typeface="DIN Alternate Bold"/>
              <a:cs typeface="DIN Alternate Bold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536" y="3962400"/>
            <a:ext cx="449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DIN Alternate Bold"/>
                <a:cs typeface="DIN Alternate Bold"/>
              </a:rPr>
              <a:t>Analysis IV: Sustainability</a:t>
            </a:r>
            <a:endParaRPr lang="en-US" sz="2800" b="1" dirty="0">
              <a:latin typeface="DIN Alternate Bold"/>
              <a:cs typeface="DIN Alternate Bold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536" y="4876800"/>
            <a:ext cx="3956864" cy="53340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en-US" sz="2800" b="1" dirty="0" smtClean="0">
                <a:latin typeface="DIN Alternate Bold"/>
                <a:cs typeface="DIN Alternate Bold"/>
              </a:rPr>
              <a:t>Conclusions </a:t>
            </a:r>
            <a:endParaRPr lang="en-US" sz="2800" b="1" dirty="0">
              <a:latin typeface="DIN Alternate Bold"/>
              <a:cs typeface="DIN Alternate Bold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536" y="5801380"/>
            <a:ext cx="39568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DIN Alternate Bold"/>
                <a:cs typeface="DIN Alternate Bold"/>
              </a:rPr>
              <a:t>Closing Remarks</a:t>
            </a:r>
            <a:endParaRPr lang="en-US" sz="2800" b="1" dirty="0">
              <a:latin typeface="DIN Alternate Bold"/>
              <a:cs typeface="DIN Alternate Bold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9144000" y="-6363"/>
            <a:ext cx="18288000" cy="52322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rgbClr val="FFFFFF"/>
                </a:solidFill>
                <a:latin typeface="DIN Alternate Bold"/>
                <a:cs typeface="DIN Alternate Bold"/>
              </a:rPr>
              <a:t>Doylestown Hospital </a:t>
            </a:r>
            <a:r>
              <a:rPr lang="en-US" sz="2800" dirty="0" smtClean="0">
                <a:solidFill>
                  <a:srgbClr val="FFFFFF"/>
                </a:solidFill>
                <a:latin typeface="DIN Alternate Bold"/>
                <a:cs typeface="DIN Alternate Bold"/>
              </a:rPr>
              <a:t> Heart Institute</a:t>
            </a:r>
            <a:endParaRPr lang="en-US" sz="2800" dirty="0">
              <a:solidFill>
                <a:srgbClr val="FFFFFF"/>
              </a:solidFill>
              <a:latin typeface="DIN Alternate Bold"/>
              <a:cs typeface="DIN Alternate Bold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144000" y="6400800"/>
            <a:ext cx="18288000" cy="4572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/>
          <p:cNvSpPr txBox="1"/>
          <p:nvPr/>
        </p:nvSpPr>
        <p:spPr>
          <a:xfrm>
            <a:off x="9144000" y="-762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FFFF"/>
                </a:solidFill>
                <a:latin typeface="+mj-lt"/>
              </a:rPr>
              <a:t>ANALYSIS I: PREFAB EXTERIOR WALL PANELS</a:t>
            </a:r>
            <a:endParaRPr lang="en-US" sz="3600" b="1" dirty="0">
              <a:solidFill>
                <a:srgbClr val="FFFFFF"/>
              </a:solidFill>
              <a:latin typeface="+mj-lt"/>
            </a:endParaRPr>
          </a:p>
        </p:txBody>
      </p:sp>
      <p:cxnSp>
        <p:nvCxnSpPr>
          <p:cNvPr id="43" name="Straight Connector 42"/>
          <p:cNvCxnSpPr/>
          <p:nvPr/>
        </p:nvCxnSpPr>
        <p:spPr>
          <a:xfrm>
            <a:off x="9829800" y="1981200"/>
            <a:ext cx="7772400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Isosceles Triangle 43"/>
          <p:cNvSpPr/>
          <p:nvPr/>
        </p:nvSpPr>
        <p:spPr>
          <a:xfrm rot="10800000">
            <a:off x="9525000" y="1447800"/>
            <a:ext cx="618744" cy="533400"/>
          </a:xfrm>
          <a:prstGeom prst="triangle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Isosceles Triangle 44"/>
          <p:cNvSpPr/>
          <p:nvPr/>
        </p:nvSpPr>
        <p:spPr>
          <a:xfrm rot="10800000">
            <a:off x="17297400" y="1447800"/>
            <a:ext cx="618744" cy="533400"/>
          </a:xfrm>
          <a:prstGeom prst="triangle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extBox 45"/>
          <p:cNvSpPr txBox="1"/>
          <p:nvPr/>
        </p:nvSpPr>
        <p:spPr>
          <a:xfrm>
            <a:off x="9067800" y="2133600"/>
            <a:ext cx="1600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+mn-lt"/>
              </a:rPr>
              <a:t>May 15, 2018</a:t>
            </a:r>
            <a:endParaRPr lang="en-US" sz="2800" dirty="0">
              <a:latin typeface="+mn-lt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16840200" y="2133600"/>
            <a:ext cx="1600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+mn-lt"/>
              </a:rPr>
              <a:t>Aug 14, 2018</a:t>
            </a:r>
            <a:endParaRPr lang="en-US" sz="2800" dirty="0">
              <a:latin typeface="+mn-lt"/>
            </a:endParaRPr>
          </a:p>
        </p:txBody>
      </p:sp>
      <p:cxnSp>
        <p:nvCxnSpPr>
          <p:cNvPr id="48" name="Straight Connector 47"/>
          <p:cNvCxnSpPr>
            <a:endCxn id="50" idx="0"/>
          </p:cNvCxnSpPr>
          <p:nvPr/>
        </p:nvCxnSpPr>
        <p:spPr>
          <a:xfrm>
            <a:off x="9982200" y="4495800"/>
            <a:ext cx="2976372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Isosceles Triangle 48"/>
          <p:cNvSpPr/>
          <p:nvPr/>
        </p:nvSpPr>
        <p:spPr>
          <a:xfrm rot="10800000">
            <a:off x="9677400" y="3962400"/>
            <a:ext cx="618744" cy="533400"/>
          </a:xfrm>
          <a:prstGeom prst="triangle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Isosceles Triangle 49"/>
          <p:cNvSpPr/>
          <p:nvPr/>
        </p:nvSpPr>
        <p:spPr>
          <a:xfrm rot="10800000">
            <a:off x="12649200" y="3962400"/>
            <a:ext cx="618744" cy="533400"/>
          </a:xfrm>
          <a:prstGeom prst="triangle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TextBox 50"/>
          <p:cNvSpPr txBox="1"/>
          <p:nvPr/>
        </p:nvSpPr>
        <p:spPr>
          <a:xfrm>
            <a:off x="9220200" y="4648200"/>
            <a:ext cx="1600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+mn-lt"/>
              </a:rPr>
              <a:t>May 15, 2018</a:t>
            </a:r>
            <a:endParaRPr lang="en-US" sz="2800" dirty="0">
              <a:latin typeface="+mn-lt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12192000" y="4648200"/>
            <a:ext cx="1600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+mn-lt"/>
              </a:rPr>
              <a:t>June 15, 2018</a:t>
            </a:r>
            <a:endParaRPr lang="en-US" sz="2800" dirty="0">
              <a:latin typeface="+mn-lt"/>
            </a:endParaRPr>
          </a:p>
        </p:txBody>
      </p:sp>
      <p:cxnSp>
        <p:nvCxnSpPr>
          <p:cNvPr id="54" name="Straight Connector 53"/>
          <p:cNvCxnSpPr>
            <a:stCxn id="50" idx="0"/>
          </p:cNvCxnSpPr>
          <p:nvPr/>
        </p:nvCxnSpPr>
        <p:spPr>
          <a:xfrm>
            <a:off x="12958572" y="4495800"/>
            <a:ext cx="4643628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14249400" y="3886200"/>
            <a:ext cx="3155256" cy="112338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  <a:latin typeface="DIN Alternate Bold"/>
                <a:cs typeface="DIN Alternate Bold"/>
              </a:rPr>
              <a:t>41 Day </a:t>
            </a:r>
          </a:p>
          <a:p>
            <a:pPr algn="ctr"/>
            <a:endParaRPr lang="en-US" sz="1100" dirty="0" smtClean="0">
              <a:solidFill>
                <a:srgbClr val="FF0000"/>
              </a:solidFill>
              <a:latin typeface="DIN Alternate Bold"/>
              <a:cs typeface="DIN Alternate Bold"/>
            </a:endParaRPr>
          </a:p>
          <a:p>
            <a:pPr algn="ctr"/>
            <a:r>
              <a:rPr lang="en-US" sz="2800" dirty="0" smtClean="0">
                <a:solidFill>
                  <a:srgbClr val="FF0000"/>
                </a:solidFill>
                <a:latin typeface="DIN Alternate Bold"/>
                <a:cs typeface="DIN Alternate Bold"/>
              </a:rPr>
              <a:t>Schedule Reduction</a:t>
            </a:r>
            <a:endParaRPr lang="en-US" sz="2800" dirty="0">
              <a:solidFill>
                <a:srgbClr val="FF0000"/>
              </a:solidFill>
              <a:latin typeface="DIN Alternate Bold"/>
              <a:cs typeface="DIN Alternate Bold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20878800" y="1981200"/>
            <a:ext cx="45720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DIN Alternate Bold"/>
                <a:cs typeface="DIN Alternate Bold"/>
              </a:rPr>
              <a:t>20,307 SF of Prefab</a:t>
            </a:r>
          </a:p>
          <a:p>
            <a:pPr algn="ctr"/>
            <a:endParaRPr lang="en-US" sz="2800" b="1" dirty="0">
              <a:latin typeface="DIN Alternate Bold"/>
              <a:cs typeface="DIN Alternate Bold"/>
            </a:endParaRPr>
          </a:p>
          <a:p>
            <a:pPr algn="ctr"/>
            <a:r>
              <a:rPr lang="en-US" sz="2800" b="1" dirty="0" smtClean="0">
                <a:latin typeface="DIN Alternate Bold"/>
                <a:cs typeface="DIN Alternate Bold"/>
              </a:rPr>
              <a:t>Average Panel 198 SF</a:t>
            </a:r>
          </a:p>
          <a:p>
            <a:pPr algn="ctr"/>
            <a:endParaRPr lang="en-US" sz="2800" b="1" dirty="0">
              <a:latin typeface="DIN Alternate Bold"/>
              <a:cs typeface="DIN Alternate Bold"/>
            </a:endParaRPr>
          </a:p>
          <a:p>
            <a:pPr algn="ctr"/>
            <a:r>
              <a:rPr lang="en-US" sz="2800" b="1" dirty="0" smtClean="0">
                <a:latin typeface="DIN Alternate Bold"/>
                <a:cs typeface="DIN Alternate Bold"/>
              </a:rPr>
              <a:t>103 Panels in Total</a:t>
            </a:r>
            <a:endParaRPr lang="en-US" sz="2800" b="1" dirty="0"/>
          </a:p>
          <a:p>
            <a:endParaRPr lang="en-US" dirty="0"/>
          </a:p>
        </p:txBody>
      </p:sp>
      <p:sp>
        <p:nvSpPr>
          <p:cNvPr id="57" name="Double Brace 56"/>
          <p:cNvSpPr/>
          <p:nvPr/>
        </p:nvSpPr>
        <p:spPr>
          <a:xfrm>
            <a:off x="20650200" y="1447800"/>
            <a:ext cx="5105400" cy="3124200"/>
          </a:xfrm>
          <a:prstGeom prst="bracePair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TextBox 57"/>
          <p:cNvSpPr txBox="1"/>
          <p:nvPr/>
        </p:nvSpPr>
        <p:spPr>
          <a:xfrm>
            <a:off x="9601200" y="3124200"/>
            <a:ext cx="480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DIN Alternate Bold"/>
                <a:cs typeface="DIN Alternate Bold"/>
              </a:rPr>
              <a:t>PREFAB SCHEDULE − 23 DAYS</a:t>
            </a:r>
            <a:endParaRPr lang="en-US" sz="2800" dirty="0">
              <a:latin typeface="DIN Alternate Bold"/>
              <a:cs typeface="DIN Alternate Bold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9601200" y="685800"/>
            <a:ext cx="6019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DIN Alternate Bold"/>
                <a:cs typeface="DIN Alternate Bold"/>
              </a:rPr>
              <a:t>CURRENT SCHEDULE− 64 DAYS</a:t>
            </a:r>
            <a:endParaRPr lang="en-US" sz="2800" dirty="0">
              <a:latin typeface="DIN Alternate Bold"/>
              <a:cs typeface="DIN Alternate Bold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536" y="2209800"/>
            <a:ext cx="4495800" cy="52322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en-US" sz="2800" b="1" dirty="0" smtClean="0">
                <a:latin typeface="DIN Alternate Bold"/>
                <a:cs typeface="DIN Alternate Bold"/>
              </a:rPr>
              <a:t>Analysis II: </a:t>
            </a:r>
            <a:r>
              <a:rPr lang="en-US" sz="2800" b="1" dirty="0">
                <a:latin typeface="DIN Alternate Bold"/>
                <a:cs typeface="DIN Alternate Bold"/>
              </a:rPr>
              <a:t>Precast Footing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5536" y="3124200"/>
            <a:ext cx="4495800" cy="52322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en-US" sz="2800" b="1" dirty="0" smtClean="0">
                <a:latin typeface="DIN Alternate Bold"/>
                <a:cs typeface="DIN Alternate Bold"/>
              </a:rPr>
              <a:t>Analysis III: Modularization</a:t>
            </a:r>
            <a:endParaRPr lang="en-US" sz="2800" b="1" dirty="0">
              <a:latin typeface="DIN Alternate Bold"/>
              <a:cs typeface="DIN Alternate Bold"/>
            </a:endParaRPr>
          </a:p>
        </p:txBody>
      </p:sp>
    </p:spTree>
    <p:extLst>
      <p:ext uri="{BB962C8B-B14F-4D97-AF65-F5344CB8AC3E}">
        <p14:creationId xmlns:p14="http://schemas.microsoft.com/office/powerpoint/2010/main" val="24939269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creen Shot 2018-04-09 at 12.19.11 AM.png"/>
          <p:cNvPicPr>
            <a:picLocks noChangeAspect="1"/>
          </p:cNvPicPr>
          <p:nvPr/>
        </p:nvPicPr>
        <p:blipFill>
          <a:blip r:embed="rId3">
            <a:alphaModFix amt="7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470" y="762000"/>
            <a:ext cx="9038672" cy="5334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noFill/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5" name="Rectangle 4"/>
          <p:cNvSpPr/>
          <p:nvPr/>
        </p:nvSpPr>
        <p:spPr>
          <a:xfrm>
            <a:off x="9142834" y="-6946210"/>
            <a:ext cx="9144000" cy="6858000"/>
          </a:xfrm>
          <a:prstGeom prst="rect">
            <a:avLst/>
          </a:prstGeom>
          <a:solidFill>
            <a:srgbClr val="5883DF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8288000" y="-6934200"/>
            <a:ext cx="91440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r"/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0" y="-6934200"/>
            <a:ext cx="9144000" cy="6858000"/>
          </a:xfrm>
          <a:prstGeom prst="rect">
            <a:avLst/>
          </a:prstGeom>
          <a:solidFill>
            <a:schemeClr val="accent3">
              <a:lumMod val="75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304800"/>
            <a:ext cx="4343400" cy="6858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 anchorCtr="0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0" y="1206500"/>
            <a:ext cx="4343400" cy="6858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0" y="2108200"/>
            <a:ext cx="4343400" cy="6858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0" y="3009900"/>
            <a:ext cx="4343400" cy="6858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0" y="3911600"/>
            <a:ext cx="4343400" cy="6858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0" y="4813300"/>
            <a:ext cx="4343400" cy="6858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0" y="5715000"/>
            <a:ext cx="4343400" cy="6858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5536" y="381000"/>
            <a:ext cx="3575864" cy="52322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en-US" sz="2800" b="1" dirty="0">
                <a:latin typeface="DIN Alternate Bold"/>
                <a:cs typeface="DIN Alternate Bold"/>
              </a:rPr>
              <a:t>Project </a:t>
            </a:r>
            <a:r>
              <a:rPr lang="en-US" sz="2800" b="1" dirty="0" smtClean="0">
                <a:latin typeface="DIN Alternate Bold"/>
                <a:cs typeface="DIN Alternate Bold"/>
              </a:rPr>
              <a:t>Background</a:t>
            </a:r>
            <a:endParaRPr lang="en-US" sz="2800" b="1" dirty="0">
              <a:latin typeface="DIN Alternate Bold"/>
              <a:cs typeface="DIN Alternate Bold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536" y="1295400"/>
            <a:ext cx="4495800" cy="52322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DIN Alternate Bold"/>
                <a:cs typeface="DIN Alternate Bold"/>
              </a:rPr>
              <a:t>Analysis I: Prefab Exterior</a:t>
            </a:r>
            <a:endParaRPr lang="en-US" sz="2800" b="1" dirty="0">
              <a:solidFill>
                <a:schemeClr val="bg1"/>
              </a:solidFill>
              <a:latin typeface="DIN Alternate Bold"/>
              <a:cs typeface="DIN Alternate Bold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536" y="3962400"/>
            <a:ext cx="449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DIN Alternate Bold"/>
                <a:cs typeface="DIN Alternate Bold"/>
              </a:rPr>
              <a:t>Analysis IV: Sustainability</a:t>
            </a:r>
            <a:endParaRPr lang="en-US" sz="2800" b="1" dirty="0">
              <a:latin typeface="DIN Alternate Bold"/>
              <a:cs typeface="DIN Alternate Bold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536" y="4876800"/>
            <a:ext cx="3956864" cy="53340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en-US" sz="2800" b="1" dirty="0" smtClean="0">
                <a:latin typeface="DIN Alternate Bold"/>
                <a:cs typeface="DIN Alternate Bold"/>
              </a:rPr>
              <a:t>Conclusions </a:t>
            </a:r>
            <a:endParaRPr lang="en-US" sz="2800" b="1" dirty="0">
              <a:latin typeface="DIN Alternate Bold"/>
              <a:cs typeface="DIN Alternate Bold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536" y="5801380"/>
            <a:ext cx="39568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DIN Alternate Bold"/>
                <a:cs typeface="DIN Alternate Bold"/>
              </a:rPr>
              <a:t>Closing Remarks</a:t>
            </a:r>
            <a:endParaRPr lang="en-US" sz="2800" b="1" dirty="0">
              <a:latin typeface="DIN Alternate Bold"/>
              <a:cs typeface="DIN Alternate Bold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9144000" y="-6363"/>
            <a:ext cx="18288000" cy="52322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rgbClr val="FFFFFF"/>
                </a:solidFill>
                <a:latin typeface="DIN Alternate Bold"/>
                <a:cs typeface="DIN Alternate Bold"/>
              </a:rPr>
              <a:t>Doylestown Hospital </a:t>
            </a:r>
            <a:r>
              <a:rPr lang="en-US" sz="2800" dirty="0" smtClean="0">
                <a:solidFill>
                  <a:srgbClr val="FFFFFF"/>
                </a:solidFill>
                <a:latin typeface="DIN Alternate Bold"/>
                <a:cs typeface="DIN Alternate Bold"/>
              </a:rPr>
              <a:t> Heart Institute</a:t>
            </a:r>
            <a:endParaRPr lang="en-US" sz="2800" dirty="0">
              <a:solidFill>
                <a:srgbClr val="FFFFFF"/>
              </a:solidFill>
              <a:latin typeface="DIN Alternate Bold"/>
              <a:cs typeface="DIN Alternate Bold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144000" y="6400800"/>
            <a:ext cx="18288000" cy="4572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/>
          <p:cNvSpPr txBox="1"/>
          <p:nvPr/>
        </p:nvSpPr>
        <p:spPr>
          <a:xfrm>
            <a:off x="9144000" y="-762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FFFF"/>
                </a:solidFill>
                <a:latin typeface="+mj-lt"/>
              </a:rPr>
              <a:t>ANALYSIS I: PREFAB EXTERIOR WALL PANELS</a:t>
            </a:r>
            <a:endParaRPr lang="en-US" sz="3600" b="1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9144000" y="6096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+mj-lt"/>
              </a:rPr>
              <a:t>COST COMPARISON</a:t>
            </a:r>
            <a:endParaRPr lang="en-US" sz="3600" b="1" dirty="0">
              <a:latin typeface="+mj-lt"/>
            </a:endParaRPr>
          </a:p>
        </p:txBody>
      </p:sp>
      <p:pic>
        <p:nvPicPr>
          <p:cNvPr id="2" name="Picture 1" descr="Screen Shot 2018-04-09 at 1.23.59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7800" y="1981200"/>
            <a:ext cx="9260347" cy="3581400"/>
          </a:xfrm>
          <a:prstGeom prst="rect">
            <a:avLst/>
          </a:prstGeom>
        </p:spPr>
      </p:pic>
      <p:sp>
        <p:nvSpPr>
          <p:cNvPr id="61" name="TextBox 60"/>
          <p:cNvSpPr txBox="1"/>
          <p:nvPr/>
        </p:nvSpPr>
        <p:spPr>
          <a:xfrm>
            <a:off x="18288000" y="572869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+mj-lt"/>
              </a:rPr>
              <a:t>PREFAB WALL</a:t>
            </a:r>
            <a:endParaRPr lang="en-US" sz="3600" b="1" dirty="0">
              <a:latin typeface="+mj-lt"/>
            </a:endParaRPr>
          </a:p>
        </p:txBody>
      </p:sp>
      <p:sp>
        <p:nvSpPr>
          <p:cNvPr id="4" name="Up Arrow 3"/>
          <p:cNvSpPr/>
          <p:nvPr/>
        </p:nvSpPr>
        <p:spPr>
          <a:xfrm>
            <a:off x="20650200" y="1676400"/>
            <a:ext cx="5410200" cy="3657600"/>
          </a:xfrm>
          <a:prstGeom prst="up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2098000" y="2743200"/>
            <a:ext cx="2438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FFFF"/>
                </a:solidFill>
                <a:latin typeface="+mn-lt"/>
              </a:rPr>
              <a:t>$12.09 PER SF</a:t>
            </a:r>
            <a:endParaRPr lang="en-US" sz="2800" b="1" dirty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22098000" y="3505200"/>
            <a:ext cx="2438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FFFF"/>
                </a:solidFill>
                <a:latin typeface="+mn-lt"/>
              </a:rPr>
              <a:t>+ $245,512 TOTAL PROJECT COST</a:t>
            </a:r>
            <a:endParaRPr lang="en-US" sz="2800" b="1" dirty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5536" y="2209800"/>
            <a:ext cx="4495800" cy="52322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en-US" sz="2800" b="1" dirty="0" smtClean="0">
                <a:latin typeface="DIN Alternate Bold"/>
                <a:cs typeface="DIN Alternate Bold"/>
              </a:rPr>
              <a:t>Analysis II: </a:t>
            </a:r>
            <a:r>
              <a:rPr lang="en-US" sz="2800" b="1" dirty="0">
                <a:latin typeface="DIN Alternate Bold"/>
                <a:cs typeface="DIN Alternate Bold"/>
              </a:rPr>
              <a:t>Precast Footing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5536" y="3124200"/>
            <a:ext cx="4495800" cy="52322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en-US" sz="2800" b="1" dirty="0" smtClean="0">
                <a:latin typeface="DIN Alternate Bold"/>
                <a:cs typeface="DIN Alternate Bold"/>
              </a:rPr>
              <a:t>Analysis III: Modularization</a:t>
            </a:r>
            <a:endParaRPr lang="en-US" sz="2800" b="1" dirty="0">
              <a:latin typeface="DIN Alternate Bold"/>
              <a:cs typeface="DIN Alternate Bold"/>
            </a:endParaRPr>
          </a:p>
        </p:txBody>
      </p:sp>
    </p:spTree>
    <p:extLst>
      <p:ext uri="{BB962C8B-B14F-4D97-AF65-F5344CB8AC3E}">
        <p14:creationId xmlns:p14="http://schemas.microsoft.com/office/powerpoint/2010/main" val="21859775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14907</TotalTime>
  <Words>1941</Words>
  <Application>Microsoft Macintosh PowerPoint</Application>
  <PresentationFormat>Custom</PresentationFormat>
  <Paragraphs>560</Paragraphs>
  <Slides>29</Slides>
  <Notes>29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Penn State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Coppin State University</dc:title>
  <dc:creator>Corie Ambler</dc:creator>
  <cp:lastModifiedBy>Jessica Serna</cp:lastModifiedBy>
  <cp:revision>528</cp:revision>
  <dcterms:created xsi:type="dcterms:W3CDTF">2006-11-29T18:17:25Z</dcterms:created>
  <dcterms:modified xsi:type="dcterms:W3CDTF">2018-04-09T09:32:47Z</dcterms:modified>
</cp:coreProperties>
</file>